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6" r:id="rId2"/>
    <p:sldId id="258" r:id="rId3"/>
    <p:sldId id="257"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65" r:id="rId19"/>
    <p:sldId id="274" r:id="rId20"/>
  </p:sldIdLst>
  <p:sldSz cx="9144000" cy="6858000" type="screen4x3"/>
  <p:notesSz cx="6858000" cy="91440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210" y="7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2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04B864-FF69-45F5-A735-16E3AA0D3B7D}"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GB"/>
        </a:p>
      </dgm:t>
    </dgm:pt>
    <dgm:pt modelId="{D0674CA3-FFBC-4014-8ADE-D5280AE0B503}">
      <dgm:prSet phldrT="[Text]" custT="1"/>
      <dgm:spPr/>
      <dgm:t>
        <a:bodyPr/>
        <a:lstStyle/>
        <a:p>
          <a:r>
            <a:rPr lang="en-GB" sz="1500" b="1" dirty="0"/>
            <a:t>Critical analysis</a:t>
          </a:r>
        </a:p>
      </dgm:t>
    </dgm:pt>
    <dgm:pt modelId="{54AF6B1A-7071-45B6-A902-416AD3EC5790}" type="parTrans" cxnId="{A045BCAA-75F4-4E8F-A654-AA525F13A14E}">
      <dgm:prSet/>
      <dgm:spPr/>
      <dgm:t>
        <a:bodyPr/>
        <a:lstStyle/>
        <a:p>
          <a:endParaRPr lang="en-GB"/>
        </a:p>
      </dgm:t>
    </dgm:pt>
    <dgm:pt modelId="{6458A7D4-95ED-43B1-B5BE-197A3B4970BF}" type="sibTrans" cxnId="{A045BCAA-75F4-4E8F-A654-AA525F13A14E}">
      <dgm:prSet/>
      <dgm:spPr/>
      <dgm:t>
        <a:bodyPr/>
        <a:lstStyle/>
        <a:p>
          <a:endParaRPr lang="en-GB"/>
        </a:p>
      </dgm:t>
    </dgm:pt>
    <dgm:pt modelId="{B0B40D09-7785-40CB-B022-C09D47C917DA}">
      <dgm:prSet phldrT="[Text]" custT="1"/>
      <dgm:spPr/>
      <dgm:t>
        <a:bodyPr/>
        <a:lstStyle/>
        <a:p>
          <a:r>
            <a:rPr lang="en-GB" sz="1500" b="1" dirty="0"/>
            <a:t>Reflective practice</a:t>
          </a:r>
        </a:p>
      </dgm:t>
    </dgm:pt>
    <dgm:pt modelId="{E4BCE270-9E76-414D-9882-FD9D36606C0B}" type="parTrans" cxnId="{4388DEAD-06E0-4A52-A9A7-7890EA9B38DA}">
      <dgm:prSet/>
      <dgm:spPr/>
      <dgm:t>
        <a:bodyPr/>
        <a:lstStyle/>
        <a:p>
          <a:endParaRPr lang="en-GB"/>
        </a:p>
      </dgm:t>
    </dgm:pt>
    <dgm:pt modelId="{B15C92C6-3FBB-40FE-B30C-C7F4F3E9D6DC}" type="sibTrans" cxnId="{4388DEAD-06E0-4A52-A9A7-7890EA9B38DA}">
      <dgm:prSet/>
      <dgm:spPr/>
      <dgm:t>
        <a:bodyPr/>
        <a:lstStyle/>
        <a:p>
          <a:endParaRPr lang="en-GB"/>
        </a:p>
      </dgm:t>
    </dgm:pt>
    <dgm:pt modelId="{2D0EF795-0F39-4D61-91E4-F6750D20D24B}">
      <dgm:prSet phldrT="[Text]"/>
      <dgm:spPr/>
      <dgm:t>
        <a:bodyPr/>
        <a:lstStyle/>
        <a:p>
          <a:r>
            <a:rPr lang="en-GB" b="1" dirty="0"/>
            <a:t>Strategic thinking</a:t>
          </a:r>
        </a:p>
      </dgm:t>
    </dgm:pt>
    <dgm:pt modelId="{8E8FD109-3306-4950-ABAE-0F79A4D1A56D}" type="parTrans" cxnId="{BB0268CB-CBAB-4DE5-8CBA-2C89B2CC386F}">
      <dgm:prSet/>
      <dgm:spPr/>
      <dgm:t>
        <a:bodyPr/>
        <a:lstStyle/>
        <a:p>
          <a:endParaRPr lang="en-GB"/>
        </a:p>
      </dgm:t>
    </dgm:pt>
    <dgm:pt modelId="{B16CD0A3-C604-4C5C-A626-4CECAFF64271}" type="sibTrans" cxnId="{BB0268CB-CBAB-4DE5-8CBA-2C89B2CC386F}">
      <dgm:prSet/>
      <dgm:spPr/>
      <dgm:t>
        <a:bodyPr/>
        <a:lstStyle/>
        <a:p>
          <a:endParaRPr lang="en-GB"/>
        </a:p>
      </dgm:t>
    </dgm:pt>
    <dgm:pt modelId="{92706C63-588D-43FE-BAC8-CFEEB0C0A1BB}">
      <dgm:prSet phldrT="[Text]"/>
      <dgm:spPr/>
      <dgm:t>
        <a:bodyPr/>
        <a:lstStyle/>
        <a:p>
          <a:r>
            <a:rPr lang="en-GB" dirty="0">
              <a:solidFill>
                <a:srgbClr val="7030A0"/>
              </a:solidFill>
            </a:rPr>
            <a:t>Strategic planning</a:t>
          </a:r>
        </a:p>
      </dgm:t>
    </dgm:pt>
    <dgm:pt modelId="{83E625A4-2380-4C18-93AE-C9FD72537973}" type="parTrans" cxnId="{FF8DC3F1-85CB-4CF2-BAC5-C902157B2632}">
      <dgm:prSet/>
      <dgm:spPr/>
      <dgm:t>
        <a:bodyPr/>
        <a:lstStyle/>
        <a:p>
          <a:endParaRPr lang="en-GB"/>
        </a:p>
      </dgm:t>
    </dgm:pt>
    <dgm:pt modelId="{20E8B24A-ED0F-49D6-A1C4-F5A747A4D06D}" type="sibTrans" cxnId="{FF8DC3F1-85CB-4CF2-BAC5-C902157B2632}">
      <dgm:prSet/>
      <dgm:spPr/>
      <dgm:t>
        <a:bodyPr/>
        <a:lstStyle/>
        <a:p>
          <a:endParaRPr lang="en-GB"/>
        </a:p>
      </dgm:t>
    </dgm:pt>
    <dgm:pt modelId="{5A6F4924-86D9-4263-BEB7-E555EC39B7E0}" type="pres">
      <dgm:prSet presAssocID="{A204B864-FF69-45F5-A735-16E3AA0D3B7D}" presName="Name0" presStyleCnt="0">
        <dgm:presLayoutVars>
          <dgm:chMax val="4"/>
          <dgm:resizeHandles val="exact"/>
        </dgm:presLayoutVars>
      </dgm:prSet>
      <dgm:spPr/>
    </dgm:pt>
    <dgm:pt modelId="{E9E097BE-1AD9-48BD-B3D1-84A68115A1E0}" type="pres">
      <dgm:prSet presAssocID="{A204B864-FF69-45F5-A735-16E3AA0D3B7D}" presName="ellipse" presStyleLbl="trBgShp" presStyleIdx="0" presStyleCnt="1"/>
      <dgm:spPr/>
    </dgm:pt>
    <dgm:pt modelId="{531802F3-B7D6-4206-A92D-24B33D602379}" type="pres">
      <dgm:prSet presAssocID="{A204B864-FF69-45F5-A735-16E3AA0D3B7D}" presName="arrow1" presStyleLbl="fgShp" presStyleIdx="0" presStyleCnt="1"/>
      <dgm:spPr/>
    </dgm:pt>
    <dgm:pt modelId="{10680481-BC90-4E79-8566-6A77CB93BCAA}" type="pres">
      <dgm:prSet presAssocID="{A204B864-FF69-45F5-A735-16E3AA0D3B7D}" presName="rectangle" presStyleLbl="revTx" presStyleIdx="0" presStyleCnt="1">
        <dgm:presLayoutVars>
          <dgm:bulletEnabled val="1"/>
        </dgm:presLayoutVars>
      </dgm:prSet>
      <dgm:spPr/>
    </dgm:pt>
    <dgm:pt modelId="{E3E19392-A264-4863-8F06-5345C3F6DAF9}" type="pres">
      <dgm:prSet presAssocID="{B0B40D09-7785-40CB-B022-C09D47C917DA}" presName="item1" presStyleLbl="node1" presStyleIdx="0" presStyleCnt="3">
        <dgm:presLayoutVars>
          <dgm:bulletEnabled val="1"/>
        </dgm:presLayoutVars>
      </dgm:prSet>
      <dgm:spPr/>
    </dgm:pt>
    <dgm:pt modelId="{7DDCD016-FD6B-41A6-B484-A06687997616}" type="pres">
      <dgm:prSet presAssocID="{2D0EF795-0F39-4D61-91E4-F6750D20D24B}" presName="item2" presStyleLbl="node1" presStyleIdx="1" presStyleCnt="3" custScaleX="109038" custScaleY="113726" custLinFactNeighborX="-3809" custLinFactNeighborY="-9348">
        <dgm:presLayoutVars>
          <dgm:bulletEnabled val="1"/>
        </dgm:presLayoutVars>
      </dgm:prSet>
      <dgm:spPr/>
    </dgm:pt>
    <dgm:pt modelId="{0C3C17F9-7042-42F3-B44C-0D51266291A7}" type="pres">
      <dgm:prSet presAssocID="{92706C63-588D-43FE-BAC8-CFEEB0C0A1BB}" presName="item3" presStyleLbl="node1" presStyleIdx="2" presStyleCnt="3" custScaleX="102876" custScaleY="102104" custLinFactNeighborX="6789" custLinFactNeighborY="0">
        <dgm:presLayoutVars>
          <dgm:bulletEnabled val="1"/>
        </dgm:presLayoutVars>
      </dgm:prSet>
      <dgm:spPr/>
    </dgm:pt>
    <dgm:pt modelId="{81E2F4BE-BD31-4489-B44B-F5A714430474}" type="pres">
      <dgm:prSet presAssocID="{A204B864-FF69-45F5-A735-16E3AA0D3B7D}" presName="funnel" presStyleLbl="trAlignAcc1" presStyleIdx="0" presStyleCnt="1" custScaleX="125688"/>
      <dgm:spPr/>
    </dgm:pt>
  </dgm:ptLst>
  <dgm:cxnLst>
    <dgm:cxn modelId="{1479DD3D-C8E1-4062-8E94-358B4BD8C898}" type="presOf" srcId="{92706C63-588D-43FE-BAC8-CFEEB0C0A1BB}" destId="{10680481-BC90-4E79-8566-6A77CB93BCAA}" srcOrd="0" destOrd="0" presId="urn:microsoft.com/office/officeart/2005/8/layout/funnel1"/>
    <dgm:cxn modelId="{FF8DC3F1-85CB-4CF2-BAC5-C902157B2632}" srcId="{A204B864-FF69-45F5-A735-16E3AA0D3B7D}" destId="{92706C63-588D-43FE-BAC8-CFEEB0C0A1BB}" srcOrd="3" destOrd="0" parTransId="{83E625A4-2380-4C18-93AE-C9FD72537973}" sibTransId="{20E8B24A-ED0F-49D6-A1C4-F5A747A4D06D}"/>
    <dgm:cxn modelId="{4388DEAD-06E0-4A52-A9A7-7890EA9B38DA}" srcId="{A204B864-FF69-45F5-A735-16E3AA0D3B7D}" destId="{B0B40D09-7785-40CB-B022-C09D47C917DA}" srcOrd="1" destOrd="0" parTransId="{E4BCE270-9E76-414D-9882-FD9D36606C0B}" sibTransId="{B15C92C6-3FBB-40FE-B30C-C7F4F3E9D6DC}"/>
    <dgm:cxn modelId="{89D21494-C1FE-4ABC-8B81-54FD405DBEE9}" type="presOf" srcId="{A204B864-FF69-45F5-A735-16E3AA0D3B7D}" destId="{5A6F4924-86D9-4263-BEB7-E555EC39B7E0}" srcOrd="0" destOrd="0" presId="urn:microsoft.com/office/officeart/2005/8/layout/funnel1"/>
    <dgm:cxn modelId="{A045BCAA-75F4-4E8F-A654-AA525F13A14E}" srcId="{A204B864-FF69-45F5-A735-16E3AA0D3B7D}" destId="{D0674CA3-FFBC-4014-8ADE-D5280AE0B503}" srcOrd="0" destOrd="0" parTransId="{54AF6B1A-7071-45B6-A902-416AD3EC5790}" sibTransId="{6458A7D4-95ED-43B1-B5BE-197A3B4970BF}"/>
    <dgm:cxn modelId="{1A784677-5204-4527-AF6C-4C4B04767426}" type="presOf" srcId="{D0674CA3-FFBC-4014-8ADE-D5280AE0B503}" destId="{0C3C17F9-7042-42F3-B44C-0D51266291A7}" srcOrd="0" destOrd="0" presId="urn:microsoft.com/office/officeart/2005/8/layout/funnel1"/>
    <dgm:cxn modelId="{BB0268CB-CBAB-4DE5-8CBA-2C89B2CC386F}" srcId="{A204B864-FF69-45F5-A735-16E3AA0D3B7D}" destId="{2D0EF795-0F39-4D61-91E4-F6750D20D24B}" srcOrd="2" destOrd="0" parTransId="{8E8FD109-3306-4950-ABAE-0F79A4D1A56D}" sibTransId="{B16CD0A3-C604-4C5C-A626-4CECAFF64271}"/>
    <dgm:cxn modelId="{5796C97C-0A65-468F-967D-FA9BE8B45ECD}" type="presOf" srcId="{2D0EF795-0F39-4D61-91E4-F6750D20D24B}" destId="{E3E19392-A264-4863-8F06-5345C3F6DAF9}" srcOrd="0" destOrd="0" presId="urn:microsoft.com/office/officeart/2005/8/layout/funnel1"/>
    <dgm:cxn modelId="{28DBA0B3-28E1-4483-AB6E-EE903EAB6986}" type="presOf" srcId="{B0B40D09-7785-40CB-B022-C09D47C917DA}" destId="{7DDCD016-FD6B-41A6-B484-A06687997616}" srcOrd="0" destOrd="0" presId="urn:microsoft.com/office/officeart/2005/8/layout/funnel1"/>
    <dgm:cxn modelId="{280721EA-A2EF-4590-A28D-DAA9DDD73104}" type="presParOf" srcId="{5A6F4924-86D9-4263-BEB7-E555EC39B7E0}" destId="{E9E097BE-1AD9-48BD-B3D1-84A68115A1E0}" srcOrd="0" destOrd="0" presId="urn:microsoft.com/office/officeart/2005/8/layout/funnel1"/>
    <dgm:cxn modelId="{ABC73D7C-4B8E-4B6E-84FD-6FDE0D846048}" type="presParOf" srcId="{5A6F4924-86D9-4263-BEB7-E555EC39B7E0}" destId="{531802F3-B7D6-4206-A92D-24B33D602379}" srcOrd="1" destOrd="0" presId="urn:microsoft.com/office/officeart/2005/8/layout/funnel1"/>
    <dgm:cxn modelId="{F001F6B7-CD62-45F7-AAC2-8840A4AAF282}" type="presParOf" srcId="{5A6F4924-86D9-4263-BEB7-E555EC39B7E0}" destId="{10680481-BC90-4E79-8566-6A77CB93BCAA}" srcOrd="2" destOrd="0" presId="urn:microsoft.com/office/officeart/2005/8/layout/funnel1"/>
    <dgm:cxn modelId="{1E2937B8-07AA-4870-AD87-00084046A5F7}" type="presParOf" srcId="{5A6F4924-86D9-4263-BEB7-E555EC39B7E0}" destId="{E3E19392-A264-4863-8F06-5345C3F6DAF9}" srcOrd="3" destOrd="0" presId="urn:microsoft.com/office/officeart/2005/8/layout/funnel1"/>
    <dgm:cxn modelId="{FC415ED1-792E-488A-9746-56894BBBBDF8}" type="presParOf" srcId="{5A6F4924-86D9-4263-BEB7-E555EC39B7E0}" destId="{7DDCD016-FD6B-41A6-B484-A06687997616}" srcOrd="4" destOrd="0" presId="urn:microsoft.com/office/officeart/2005/8/layout/funnel1"/>
    <dgm:cxn modelId="{CC8A0983-68EA-4927-8D74-3F5137D9AE23}" type="presParOf" srcId="{5A6F4924-86D9-4263-BEB7-E555EC39B7E0}" destId="{0C3C17F9-7042-42F3-B44C-0D51266291A7}" srcOrd="5" destOrd="0" presId="urn:microsoft.com/office/officeart/2005/8/layout/funnel1"/>
    <dgm:cxn modelId="{79570E28-A3B2-4620-884F-4CDDE60242BB}" type="presParOf" srcId="{5A6F4924-86D9-4263-BEB7-E555EC39B7E0}" destId="{81E2F4BE-BD31-4489-B44B-F5A714430474}"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041345-642C-4B2A-9C51-415820C53654}" type="doc">
      <dgm:prSet loTypeId="urn:microsoft.com/office/officeart/2005/8/layout/hProcess3" loCatId="process" qsTypeId="urn:microsoft.com/office/officeart/2005/8/quickstyle/simple1" qsCatId="simple" csTypeId="urn:microsoft.com/office/officeart/2005/8/colors/accent1_2" csCatId="accent1" phldr="1"/>
      <dgm:spPr/>
    </dgm:pt>
    <dgm:pt modelId="{1B03B2D1-A5FF-43D0-B568-FE51B7D5C96D}">
      <dgm:prSet phldrT="[Text]"/>
      <dgm:spPr/>
      <dgm:t>
        <a:bodyPr/>
        <a:lstStyle/>
        <a:p>
          <a:r>
            <a:rPr lang="en-US" i="1" dirty="0">
              <a:solidFill>
                <a:srgbClr val="C00000"/>
              </a:solidFill>
            </a:rPr>
            <a:t>Big </a:t>
          </a:r>
        </a:p>
      </dgm:t>
    </dgm:pt>
    <dgm:pt modelId="{0557E16C-EAE4-4D44-9829-7EC7AD8E75F7}" type="parTrans" cxnId="{2C62AFC0-4A08-4A30-9EAA-4770D8742F73}">
      <dgm:prSet/>
      <dgm:spPr/>
      <dgm:t>
        <a:bodyPr/>
        <a:lstStyle/>
        <a:p>
          <a:endParaRPr lang="en-US"/>
        </a:p>
      </dgm:t>
    </dgm:pt>
    <dgm:pt modelId="{9572FEB6-DDC5-459F-B3B7-E01AB040111D}" type="sibTrans" cxnId="{2C62AFC0-4A08-4A30-9EAA-4770D8742F73}">
      <dgm:prSet/>
      <dgm:spPr/>
      <dgm:t>
        <a:bodyPr/>
        <a:lstStyle/>
        <a:p>
          <a:endParaRPr lang="en-US"/>
        </a:p>
      </dgm:t>
    </dgm:pt>
    <dgm:pt modelId="{60231838-C219-4224-AC43-05B12C234A03}">
      <dgm:prSet phldrT="[Text]"/>
      <dgm:spPr/>
      <dgm:t>
        <a:bodyPr/>
        <a:lstStyle/>
        <a:p>
          <a:r>
            <a:rPr lang="en-US" i="1" dirty="0">
              <a:solidFill>
                <a:srgbClr val="C00000"/>
              </a:solidFill>
            </a:rPr>
            <a:t>Deep</a:t>
          </a:r>
          <a:r>
            <a:rPr lang="en-US" dirty="0"/>
            <a:t> </a:t>
          </a:r>
        </a:p>
      </dgm:t>
    </dgm:pt>
    <dgm:pt modelId="{3CC5701D-BCC4-4E25-A77A-16235B4F2C88}" type="parTrans" cxnId="{958EB3EC-05D3-45AF-A7FE-299D1AB92159}">
      <dgm:prSet/>
      <dgm:spPr/>
      <dgm:t>
        <a:bodyPr/>
        <a:lstStyle/>
        <a:p>
          <a:endParaRPr lang="en-US"/>
        </a:p>
      </dgm:t>
    </dgm:pt>
    <dgm:pt modelId="{16CBB7CC-7608-4C58-BB3C-8A56852F018B}" type="sibTrans" cxnId="{958EB3EC-05D3-45AF-A7FE-299D1AB92159}">
      <dgm:prSet/>
      <dgm:spPr/>
      <dgm:t>
        <a:bodyPr/>
        <a:lstStyle/>
        <a:p>
          <a:endParaRPr lang="en-US"/>
        </a:p>
      </dgm:t>
    </dgm:pt>
    <dgm:pt modelId="{A3D5ADD0-3D9B-4FF6-999F-27900237FC60}">
      <dgm:prSet phldrT="[Text]"/>
      <dgm:spPr/>
      <dgm:t>
        <a:bodyPr/>
        <a:lstStyle/>
        <a:p>
          <a:r>
            <a:rPr lang="en-US" i="1" dirty="0">
              <a:solidFill>
                <a:srgbClr val="C00000"/>
              </a:solidFill>
            </a:rPr>
            <a:t>Long</a:t>
          </a:r>
          <a:r>
            <a:rPr lang="en-US" dirty="0">
              <a:solidFill>
                <a:srgbClr val="C00000"/>
              </a:solidFill>
            </a:rPr>
            <a:t> </a:t>
          </a:r>
        </a:p>
      </dgm:t>
    </dgm:pt>
    <dgm:pt modelId="{1D99C5D1-DE7F-4328-93E8-9B25207B8411}" type="parTrans" cxnId="{B45A196F-5C24-4181-B48E-06E6DABEA25E}">
      <dgm:prSet/>
      <dgm:spPr/>
      <dgm:t>
        <a:bodyPr/>
        <a:lstStyle/>
        <a:p>
          <a:endParaRPr lang="en-US"/>
        </a:p>
      </dgm:t>
    </dgm:pt>
    <dgm:pt modelId="{AE48F33A-6B0B-4830-A433-14329314B452}" type="sibTrans" cxnId="{B45A196F-5C24-4181-B48E-06E6DABEA25E}">
      <dgm:prSet/>
      <dgm:spPr/>
      <dgm:t>
        <a:bodyPr/>
        <a:lstStyle/>
        <a:p>
          <a:endParaRPr lang="en-US"/>
        </a:p>
      </dgm:t>
    </dgm:pt>
    <dgm:pt modelId="{A6E9D0F6-0CA9-4A67-A3B2-DF033DDEDBD6}" type="pres">
      <dgm:prSet presAssocID="{37041345-642C-4B2A-9C51-415820C53654}" presName="Name0" presStyleCnt="0">
        <dgm:presLayoutVars>
          <dgm:dir/>
          <dgm:animLvl val="lvl"/>
          <dgm:resizeHandles val="exact"/>
        </dgm:presLayoutVars>
      </dgm:prSet>
      <dgm:spPr/>
    </dgm:pt>
    <dgm:pt modelId="{1A1705CE-3A39-45A4-912B-C2F8B3F751F3}" type="pres">
      <dgm:prSet presAssocID="{37041345-642C-4B2A-9C51-415820C53654}" presName="dummy" presStyleCnt="0"/>
      <dgm:spPr/>
    </dgm:pt>
    <dgm:pt modelId="{CC3208B8-7AA9-423C-AC72-7B91B430ED8C}" type="pres">
      <dgm:prSet presAssocID="{37041345-642C-4B2A-9C51-415820C53654}" presName="linH" presStyleCnt="0"/>
      <dgm:spPr/>
    </dgm:pt>
    <dgm:pt modelId="{0BBA07E2-E3B4-4BE4-949F-0789AD3EC92B}" type="pres">
      <dgm:prSet presAssocID="{37041345-642C-4B2A-9C51-415820C53654}" presName="padding1" presStyleCnt="0"/>
      <dgm:spPr/>
    </dgm:pt>
    <dgm:pt modelId="{C1F401B6-DA42-45C8-B7D5-728373960D60}" type="pres">
      <dgm:prSet presAssocID="{1B03B2D1-A5FF-43D0-B568-FE51B7D5C96D}" presName="linV" presStyleCnt="0"/>
      <dgm:spPr/>
    </dgm:pt>
    <dgm:pt modelId="{E09FC701-8C4F-476E-885B-4EEF20DC1BA2}" type="pres">
      <dgm:prSet presAssocID="{1B03B2D1-A5FF-43D0-B568-FE51B7D5C96D}" presName="spVertical1" presStyleCnt="0"/>
      <dgm:spPr/>
    </dgm:pt>
    <dgm:pt modelId="{AFDA4FC4-9B8B-42AE-A180-FFF3ECBB58BC}" type="pres">
      <dgm:prSet presAssocID="{1B03B2D1-A5FF-43D0-B568-FE51B7D5C96D}" presName="parTx" presStyleLbl="revTx" presStyleIdx="0" presStyleCnt="3">
        <dgm:presLayoutVars>
          <dgm:chMax val="0"/>
          <dgm:chPref val="0"/>
          <dgm:bulletEnabled val="1"/>
        </dgm:presLayoutVars>
      </dgm:prSet>
      <dgm:spPr/>
    </dgm:pt>
    <dgm:pt modelId="{A8E8466C-57EB-4853-9927-7C7B33F86AF0}" type="pres">
      <dgm:prSet presAssocID="{1B03B2D1-A5FF-43D0-B568-FE51B7D5C96D}" presName="spVertical2" presStyleCnt="0"/>
      <dgm:spPr/>
    </dgm:pt>
    <dgm:pt modelId="{5F1DD0F3-6937-4FFB-8070-310B81746EFA}" type="pres">
      <dgm:prSet presAssocID="{1B03B2D1-A5FF-43D0-B568-FE51B7D5C96D}" presName="spVertical3" presStyleCnt="0"/>
      <dgm:spPr/>
    </dgm:pt>
    <dgm:pt modelId="{F143ABEE-66B0-4EC2-8347-696F42FAAC1D}" type="pres">
      <dgm:prSet presAssocID="{9572FEB6-DDC5-459F-B3B7-E01AB040111D}" presName="space" presStyleCnt="0"/>
      <dgm:spPr/>
    </dgm:pt>
    <dgm:pt modelId="{1FECAB1C-C617-4A6D-BA54-0F655DAEEB14}" type="pres">
      <dgm:prSet presAssocID="{60231838-C219-4224-AC43-05B12C234A03}" presName="linV" presStyleCnt="0"/>
      <dgm:spPr/>
    </dgm:pt>
    <dgm:pt modelId="{096C037A-BF10-46F4-B5E4-73B4AF90C38B}" type="pres">
      <dgm:prSet presAssocID="{60231838-C219-4224-AC43-05B12C234A03}" presName="spVertical1" presStyleCnt="0"/>
      <dgm:spPr/>
    </dgm:pt>
    <dgm:pt modelId="{4C48D5A9-CF70-4387-96F5-799BE77DF149}" type="pres">
      <dgm:prSet presAssocID="{60231838-C219-4224-AC43-05B12C234A03}" presName="parTx" presStyleLbl="revTx" presStyleIdx="1" presStyleCnt="3">
        <dgm:presLayoutVars>
          <dgm:chMax val="0"/>
          <dgm:chPref val="0"/>
          <dgm:bulletEnabled val="1"/>
        </dgm:presLayoutVars>
      </dgm:prSet>
      <dgm:spPr/>
    </dgm:pt>
    <dgm:pt modelId="{CEB84AF6-A80F-4228-8440-E2D2A8B509AD}" type="pres">
      <dgm:prSet presAssocID="{60231838-C219-4224-AC43-05B12C234A03}" presName="spVertical2" presStyleCnt="0"/>
      <dgm:spPr/>
    </dgm:pt>
    <dgm:pt modelId="{E6A8220E-B81F-4C1A-A0D3-1969D4C16541}" type="pres">
      <dgm:prSet presAssocID="{60231838-C219-4224-AC43-05B12C234A03}" presName="spVertical3" presStyleCnt="0"/>
      <dgm:spPr/>
    </dgm:pt>
    <dgm:pt modelId="{0D986504-62D6-4DA3-A4C7-1544887E1FD8}" type="pres">
      <dgm:prSet presAssocID="{16CBB7CC-7608-4C58-BB3C-8A56852F018B}" presName="space" presStyleCnt="0"/>
      <dgm:spPr/>
    </dgm:pt>
    <dgm:pt modelId="{A740EACC-8028-48B1-AC37-604E38871EE0}" type="pres">
      <dgm:prSet presAssocID="{A3D5ADD0-3D9B-4FF6-999F-27900237FC60}" presName="linV" presStyleCnt="0"/>
      <dgm:spPr/>
    </dgm:pt>
    <dgm:pt modelId="{E43BFCD8-3A96-458E-ACA8-14F64E44FEEE}" type="pres">
      <dgm:prSet presAssocID="{A3D5ADD0-3D9B-4FF6-999F-27900237FC60}" presName="spVertical1" presStyleCnt="0"/>
      <dgm:spPr/>
    </dgm:pt>
    <dgm:pt modelId="{B29F8747-16C7-4063-B266-17C3DBE122A5}" type="pres">
      <dgm:prSet presAssocID="{A3D5ADD0-3D9B-4FF6-999F-27900237FC60}" presName="parTx" presStyleLbl="revTx" presStyleIdx="2" presStyleCnt="3">
        <dgm:presLayoutVars>
          <dgm:chMax val="0"/>
          <dgm:chPref val="0"/>
          <dgm:bulletEnabled val="1"/>
        </dgm:presLayoutVars>
      </dgm:prSet>
      <dgm:spPr/>
    </dgm:pt>
    <dgm:pt modelId="{93AC927B-7F57-4047-AE34-5D26C84A06E9}" type="pres">
      <dgm:prSet presAssocID="{A3D5ADD0-3D9B-4FF6-999F-27900237FC60}" presName="spVertical2" presStyleCnt="0"/>
      <dgm:spPr/>
    </dgm:pt>
    <dgm:pt modelId="{1569BF34-13B1-4E02-BE64-8CF1EDEE57AD}" type="pres">
      <dgm:prSet presAssocID="{A3D5ADD0-3D9B-4FF6-999F-27900237FC60}" presName="spVertical3" presStyleCnt="0"/>
      <dgm:spPr/>
    </dgm:pt>
    <dgm:pt modelId="{8F396B09-5781-4163-896C-717B93AA9419}" type="pres">
      <dgm:prSet presAssocID="{37041345-642C-4B2A-9C51-415820C53654}" presName="padding2" presStyleCnt="0"/>
      <dgm:spPr/>
    </dgm:pt>
    <dgm:pt modelId="{C6DD7C2B-F050-4BF6-B10B-85894D9FADDF}" type="pres">
      <dgm:prSet presAssocID="{37041345-642C-4B2A-9C51-415820C53654}" presName="negArrow" presStyleCnt="0"/>
      <dgm:spPr/>
    </dgm:pt>
    <dgm:pt modelId="{2E3012E6-6965-4E94-BAA5-F8E5C164EB66}" type="pres">
      <dgm:prSet presAssocID="{37041345-642C-4B2A-9C51-415820C53654}" presName="backgroundArrow" presStyleLbl="node1" presStyleIdx="0" presStyleCnt="1" custLinFactNeighborY="-5833"/>
      <dgm:spPr/>
    </dgm:pt>
  </dgm:ptLst>
  <dgm:cxnLst>
    <dgm:cxn modelId="{A54CEC4F-A5FA-4E97-8968-A8DF00CBFE78}" type="presOf" srcId="{A3D5ADD0-3D9B-4FF6-999F-27900237FC60}" destId="{B29F8747-16C7-4063-B266-17C3DBE122A5}" srcOrd="0" destOrd="0" presId="urn:microsoft.com/office/officeart/2005/8/layout/hProcess3"/>
    <dgm:cxn modelId="{2C62AFC0-4A08-4A30-9EAA-4770D8742F73}" srcId="{37041345-642C-4B2A-9C51-415820C53654}" destId="{1B03B2D1-A5FF-43D0-B568-FE51B7D5C96D}" srcOrd="0" destOrd="0" parTransId="{0557E16C-EAE4-4D44-9829-7EC7AD8E75F7}" sibTransId="{9572FEB6-DDC5-459F-B3B7-E01AB040111D}"/>
    <dgm:cxn modelId="{B45A196F-5C24-4181-B48E-06E6DABEA25E}" srcId="{37041345-642C-4B2A-9C51-415820C53654}" destId="{A3D5ADD0-3D9B-4FF6-999F-27900237FC60}" srcOrd="2" destOrd="0" parTransId="{1D99C5D1-DE7F-4328-93E8-9B25207B8411}" sibTransId="{AE48F33A-6B0B-4830-A433-14329314B452}"/>
    <dgm:cxn modelId="{E793892B-FDB9-473A-B779-C812366ADD72}" type="presOf" srcId="{1B03B2D1-A5FF-43D0-B568-FE51B7D5C96D}" destId="{AFDA4FC4-9B8B-42AE-A180-FFF3ECBB58BC}" srcOrd="0" destOrd="0" presId="urn:microsoft.com/office/officeart/2005/8/layout/hProcess3"/>
    <dgm:cxn modelId="{D57586C3-497C-4B32-B1B0-01E3F34CA631}" type="presOf" srcId="{60231838-C219-4224-AC43-05B12C234A03}" destId="{4C48D5A9-CF70-4387-96F5-799BE77DF149}" srcOrd="0" destOrd="0" presId="urn:microsoft.com/office/officeart/2005/8/layout/hProcess3"/>
    <dgm:cxn modelId="{1CF9C982-7959-4C78-8CB3-95C04F093C65}" type="presOf" srcId="{37041345-642C-4B2A-9C51-415820C53654}" destId="{A6E9D0F6-0CA9-4A67-A3B2-DF033DDEDBD6}" srcOrd="0" destOrd="0" presId="urn:microsoft.com/office/officeart/2005/8/layout/hProcess3"/>
    <dgm:cxn modelId="{958EB3EC-05D3-45AF-A7FE-299D1AB92159}" srcId="{37041345-642C-4B2A-9C51-415820C53654}" destId="{60231838-C219-4224-AC43-05B12C234A03}" srcOrd="1" destOrd="0" parTransId="{3CC5701D-BCC4-4E25-A77A-16235B4F2C88}" sibTransId="{16CBB7CC-7608-4C58-BB3C-8A56852F018B}"/>
    <dgm:cxn modelId="{B7D3CDC7-3190-4F8C-987C-163D0708C555}" type="presParOf" srcId="{A6E9D0F6-0CA9-4A67-A3B2-DF033DDEDBD6}" destId="{1A1705CE-3A39-45A4-912B-C2F8B3F751F3}" srcOrd="0" destOrd="0" presId="urn:microsoft.com/office/officeart/2005/8/layout/hProcess3"/>
    <dgm:cxn modelId="{A4A01195-5D9E-411A-A03B-C478C458C8B0}" type="presParOf" srcId="{A6E9D0F6-0CA9-4A67-A3B2-DF033DDEDBD6}" destId="{CC3208B8-7AA9-423C-AC72-7B91B430ED8C}" srcOrd="1" destOrd="0" presId="urn:microsoft.com/office/officeart/2005/8/layout/hProcess3"/>
    <dgm:cxn modelId="{E8835397-2D59-4356-8E0D-7B7678BF1453}" type="presParOf" srcId="{CC3208B8-7AA9-423C-AC72-7B91B430ED8C}" destId="{0BBA07E2-E3B4-4BE4-949F-0789AD3EC92B}" srcOrd="0" destOrd="0" presId="urn:microsoft.com/office/officeart/2005/8/layout/hProcess3"/>
    <dgm:cxn modelId="{69B89844-8D1B-411E-9561-2566D39F3AE5}" type="presParOf" srcId="{CC3208B8-7AA9-423C-AC72-7B91B430ED8C}" destId="{C1F401B6-DA42-45C8-B7D5-728373960D60}" srcOrd="1" destOrd="0" presId="urn:microsoft.com/office/officeart/2005/8/layout/hProcess3"/>
    <dgm:cxn modelId="{61ED6489-3E69-4E04-9EDC-535B93FBD803}" type="presParOf" srcId="{C1F401B6-DA42-45C8-B7D5-728373960D60}" destId="{E09FC701-8C4F-476E-885B-4EEF20DC1BA2}" srcOrd="0" destOrd="0" presId="urn:microsoft.com/office/officeart/2005/8/layout/hProcess3"/>
    <dgm:cxn modelId="{E65F4712-07E5-45F7-BF55-741D35F461FD}" type="presParOf" srcId="{C1F401B6-DA42-45C8-B7D5-728373960D60}" destId="{AFDA4FC4-9B8B-42AE-A180-FFF3ECBB58BC}" srcOrd="1" destOrd="0" presId="urn:microsoft.com/office/officeart/2005/8/layout/hProcess3"/>
    <dgm:cxn modelId="{2B975F50-6F61-428D-AB9D-EBB42BC46BC6}" type="presParOf" srcId="{C1F401B6-DA42-45C8-B7D5-728373960D60}" destId="{A8E8466C-57EB-4853-9927-7C7B33F86AF0}" srcOrd="2" destOrd="0" presId="urn:microsoft.com/office/officeart/2005/8/layout/hProcess3"/>
    <dgm:cxn modelId="{6FA159CC-498C-4A22-85B6-9D61ABD241B9}" type="presParOf" srcId="{C1F401B6-DA42-45C8-B7D5-728373960D60}" destId="{5F1DD0F3-6937-4FFB-8070-310B81746EFA}" srcOrd="3" destOrd="0" presId="urn:microsoft.com/office/officeart/2005/8/layout/hProcess3"/>
    <dgm:cxn modelId="{AD823AF6-3937-4214-94A6-E63337FEAD3C}" type="presParOf" srcId="{CC3208B8-7AA9-423C-AC72-7B91B430ED8C}" destId="{F143ABEE-66B0-4EC2-8347-696F42FAAC1D}" srcOrd="2" destOrd="0" presId="urn:microsoft.com/office/officeart/2005/8/layout/hProcess3"/>
    <dgm:cxn modelId="{7C2D1B6A-3CD1-4D64-AAE1-FAA2BDA6EBEC}" type="presParOf" srcId="{CC3208B8-7AA9-423C-AC72-7B91B430ED8C}" destId="{1FECAB1C-C617-4A6D-BA54-0F655DAEEB14}" srcOrd="3" destOrd="0" presId="urn:microsoft.com/office/officeart/2005/8/layout/hProcess3"/>
    <dgm:cxn modelId="{527D0306-641D-49E0-8B12-0A1D66D9CC0B}" type="presParOf" srcId="{1FECAB1C-C617-4A6D-BA54-0F655DAEEB14}" destId="{096C037A-BF10-46F4-B5E4-73B4AF90C38B}" srcOrd="0" destOrd="0" presId="urn:microsoft.com/office/officeart/2005/8/layout/hProcess3"/>
    <dgm:cxn modelId="{6FEECF3D-A383-474F-BF1C-DF4A9A20DCD8}" type="presParOf" srcId="{1FECAB1C-C617-4A6D-BA54-0F655DAEEB14}" destId="{4C48D5A9-CF70-4387-96F5-799BE77DF149}" srcOrd="1" destOrd="0" presId="urn:microsoft.com/office/officeart/2005/8/layout/hProcess3"/>
    <dgm:cxn modelId="{671DACEB-CF2C-419C-AC75-E145AEFC6542}" type="presParOf" srcId="{1FECAB1C-C617-4A6D-BA54-0F655DAEEB14}" destId="{CEB84AF6-A80F-4228-8440-E2D2A8B509AD}" srcOrd="2" destOrd="0" presId="urn:microsoft.com/office/officeart/2005/8/layout/hProcess3"/>
    <dgm:cxn modelId="{667170D9-901C-41DB-8258-EA2CDD9A4AFA}" type="presParOf" srcId="{1FECAB1C-C617-4A6D-BA54-0F655DAEEB14}" destId="{E6A8220E-B81F-4C1A-A0D3-1969D4C16541}" srcOrd="3" destOrd="0" presId="urn:microsoft.com/office/officeart/2005/8/layout/hProcess3"/>
    <dgm:cxn modelId="{78AC4784-94CE-434D-B29A-8429E6C217EB}" type="presParOf" srcId="{CC3208B8-7AA9-423C-AC72-7B91B430ED8C}" destId="{0D986504-62D6-4DA3-A4C7-1544887E1FD8}" srcOrd="4" destOrd="0" presId="urn:microsoft.com/office/officeart/2005/8/layout/hProcess3"/>
    <dgm:cxn modelId="{55B947AC-EA22-492B-9AAA-30C24B3EC874}" type="presParOf" srcId="{CC3208B8-7AA9-423C-AC72-7B91B430ED8C}" destId="{A740EACC-8028-48B1-AC37-604E38871EE0}" srcOrd="5" destOrd="0" presId="urn:microsoft.com/office/officeart/2005/8/layout/hProcess3"/>
    <dgm:cxn modelId="{0932825C-D802-48A0-B806-85FFAC107DA3}" type="presParOf" srcId="{A740EACC-8028-48B1-AC37-604E38871EE0}" destId="{E43BFCD8-3A96-458E-ACA8-14F64E44FEEE}" srcOrd="0" destOrd="0" presId="urn:microsoft.com/office/officeart/2005/8/layout/hProcess3"/>
    <dgm:cxn modelId="{E97E045E-19F1-4A25-A757-9D2787776447}" type="presParOf" srcId="{A740EACC-8028-48B1-AC37-604E38871EE0}" destId="{B29F8747-16C7-4063-B266-17C3DBE122A5}" srcOrd="1" destOrd="0" presId="urn:microsoft.com/office/officeart/2005/8/layout/hProcess3"/>
    <dgm:cxn modelId="{691F1370-17BD-4CF1-9D60-46BC426EF3B3}" type="presParOf" srcId="{A740EACC-8028-48B1-AC37-604E38871EE0}" destId="{93AC927B-7F57-4047-AE34-5D26C84A06E9}" srcOrd="2" destOrd="0" presId="urn:microsoft.com/office/officeart/2005/8/layout/hProcess3"/>
    <dgm:cxn modelId="{7C231436-EDCF-4439-9A58-48CF3EC7F633}" type="presParOf" srcId="{A740EACC-8028-48B1-AC37-604E38871EE0}" destId="{1569BF34-13B1-4E02-BE64-8CF1EDEE57AD}" srcOrd="3" destOrd="0" presId="urn:microsoft.com/office/officeart/2005/8/layout/hProcess3"/>
    <dgm:cxn modelId="{BB8A77FB-F60D-4D44-810F-A6E37A024F33}" type="presParOf" srcId="{CC3208B8-7AA9-423C-AC72-7B91B430ED8C}" destId="{8F396B09-5781-4163-896C-717B93AA9419}" srcOrd="6" destOrd="0" presId="urn:microsoft.com/office/officeart/2005/8/layout/hProcess3"/>
    <dgm:cxn modelId="{D93CE6FB-9C8D-4A90-816E-BED175D262AE}" type="presParOf" srcId="{CC3208B8-7AA9-423C-AC72-7B91B430ED8C}" destId="{C6DD7C2B-F050-4BF6-B10B-85894D9FADDF}" srcOrd="7" destOrd="0" presId="urn:microsoft.com/office/officeart/2005/8/layout/hProcess3"/>
    <dgm:cxn modelId="{4565FD31-9FC7-42EA-8E3D-8454F236C8DF}" type="presParOf" srcId="{CC3208B8-7AA9-423C-AC72-7B91B430ED8C}" destId="{2E3012E6-6965-4E94-BAA5-F8E5C164EB66}"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E8EE26-15A7-4250-B4AF-4B01D6960698}"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055B61F4-5B76-40C1-8816-AC724BDB1839}">
      <dgm:prSet phldrT="[Text]" custT="1"/>
      <dgm:spPr/>
      <dgm:t>
        <a:bodyPr/>
        <a:lstStyle/>
        <a:p>
          <a:r>
            <a:rPr lang="en-GB" sz="1100" b="1" dirty="0"/>
            <a:t>Things happen</a:t>
          </a:r>
        </a:p>
        <a:p>
          <a:r>
            <a:rPr lang="en-GB" sz="1100" dirty="0"/>
            <a:t>(Events)</a:t>
          </a:r>
        </a:p>
      </dgm:t>
    </dgm:pt>
    <dgm:pt modelId="{34E8F0D0-FE8F-43B2-8632-E3877A163EE5}" type="parTrans" cxnId="{60A60098-41BC-45CF-8E2A-3522313851C5}">
      <dgm:prSet/>
      <dgm:spPr/>
      <dgm:t>
        <a:bodyPr/>
        <a:lstStyle/>
        <a:p>
          <a:endParaRPr lang="en-GB"/>
        </a:p>
      </dgm:t>
    </dgm:pt>
    <dgm:pt modelId="{61DA7DC1-52EE-473C-82A0-FD362699C71E}" type="sibTrans" cxnId="{60A60098-41BC-45CF-8E2A-3522313851C5}">
      <dgm:prSet/>
      <dgm:spPr/>
      <dgm:t>
        <a:bodyPr/>
        <a:lstStyle/>
        <a:p>
          <a:endParaRPr lang="en-GB"/>
        </a:p>
      </dgm:t>
    </dgm:pt>
    <dgm:pt modelId="{5D04AEFF-FA45-4DE3-A773-D12BB32C9F33}">
      <dgm:prSet phldrT="[Text]" custT="1"/>
      <dgm:spPr/>
      <dgm:t>
        <a:bodyPr/>
        <a:lstStyle/>
        <a:p>
          <a:r>
            <a:rPr lang="en-GB" sz="1100" b="1" dirty="0"/>
            <a:t>Trends emerge</a:t>
          </a:r>
        </a:p>
        <a:p>
          <a:r>
            <a:rPr lang="en-GB" sz="1100" dirty="0"/>
            <a:t>(grouping of events)</a:t>
          </a:r>
        </a:p>
      </dgm:t>
    </dgm:pt>
    <dgm:pt modelId="{6EE1F579-256A-470E-9602-EA64E7B2FB17}" type="parTrans" cxnId="{5628F2D3-9793-4357-A922-0A15E9B37577}">
      <dgm:prSet/>
      <dgm:spPr/>
      <dgm:t>
        <a:bodyPr/>
        <a:lstStyle/>
        <a:p>
          <a:endParaRPr lang="en-GB"/>
        </a:p>
      </dgm:t>
    </dgm:pt>
    <dgm:pt modelId="{12274870-327A-4904-AA6C-62445B12A6DA}" type="sibTrans" cxnId="{5628F2D3-9793-4357-A922-0A15E9B37577}">
      <dgm:prSet/>
      <dgm:spPr/>
      <dgm:t>
        <a:bodyPr/>
        <a:lstStyle/>
        <a:p>
          <a:endParaRPr lang="en-GB"/>
        </a:p>
      </dgm:t>
    </dgm:pt>
    <dgm:pt modelId="{94967DD6-42DA-4C60-B239-1102D8DCEE4A}">
      <dgm:prSet phldrT="[Text]" custT="1"/>
      <dgm:spPr/>
      <dgm:t>
        <a:bodyPr/>
        <a:lstStyle/>
        <a:p>
          <a:r>
            <a:rPr lang="en-GB" sz="1100" b="1" dirty="0"/>
            <a:t>Drivers of Change</a:t>
          </a:r>
        </a:p>
        <a:p>
          <a:r>
            <a:rPr lang="en-GB" sz="1100" dirty="0"/>
            <a:t>(moves trends in certain directions, broad in scope and long term in nature)</a:t>
          </a:r>
        </a:p>
      </dgm:t>
    </dgm:pt>
    <dgm:pt modelId="{5560758F-6363-4B04-A61C-13B967E8ECBD}" type="parTrans" cxnId="{E4E19051-D847-48BD-B5A8-7C63F196173A}">
      <dgm:prSet/>
      <dgm:spPr/>
      <dgm:t>
        <a:bodyPr/>
        <a:lstStyle/>
        <a:p>
          <a:endParaRPr lang="en-GB"/>
        </a:p>
      </dgm:t>
    </dgm:pt>
    <dgm:pt modelId="{CF8818F2-A724-4B34-9376-77B44DC009C6}" type="sibTrans" cxnId="{E4E19051-D847-48BD-B5A8-7C63F196173A}">
      <dgm:prSet/>
      <dgm:spPr/>
      <dgm:t>
        <a:bodyPr/>
        <a:lstStyle/>
        <a:p>
          <a:endParaRPr lang="en-GB"/>
        </a:p>
      </dgm:t>
    </dgm:pt>
    <dgm:pt modelId="{BFDBAD3C-3577-4CE4-A04A-7640237BD9A2}" type="pres">
      <dgm:prSet presAssocID="{DDE8EE26-15A7-4250-B4AF-4B01D6960698}" presName="compositeShape" presStyleCnt="0">
        <dgm:presLayoutVars>
          <dgm:dir/>
          <dgm:resizeHandles/>
        </dgm:presLayoutVars>
      </dgm:prSet>
      <dgm:spPr/>
    </dgm:pt>
    <dgm:pt modelId="{B930D761-EEB7-4E6D-9CCD-9191B04E8530}" type="pres">
      <dgm:prSet presAssocID="{DDE8EE26-15A7-4250-B4AF-4B01D6960698}" presName="pyramid" presStyleLbl="node1" presStyleIdx="0" presStyleCnt="1"/>
      <dgm:spPr/>
    </dgm:pt>
    <dgm:pt modelId="{62FAB63E-E113-44D7-8DD3-F8EBB1F99845}" type="pres">
      <dgm:prSet presAssocID="{DDE8EE26-15A7-4250-B4AF-4B01D6960698}" presName="theList" presStyleCnt="0"/>
      <dgm:spPr/>
    </dgm:pt>
    <dgm:pt modelId="{2207AA39-C691-443E-B3F7-051CF116F3B2}" type="pres">
      <dgm:prSet presAssocID="{055B61F4-5B76-40C1-8816-AC724BDB1839}" presName="aNode" presStyleLbl="fgAcc1" presStyleIdx="0" presStyleCnt="3">
        <dgm:presLayoutVars>
          <dgm:bulletEnabled val="1"/>
        </dgm:presLayoutVars>
      </dgm:prSet>
      <dgm:spPr/>
    </dgm:pt>
    <dgm:pt modelId="{A2394116-6707-4784-9C4A-283AE458E4B8}" type="pres">
      <dgm:prSet presAssocID="{055B61F4-5B76-40C1-8816-AC724BDB1839}" presName="aSpace" presStyleCnt="0"/>
      <dgm:spPr/>
    </dgm:pt>
    <dgm:pt modelId="{F94041D8-69D1-4FEA-9CDC-B4F56113732F}" type="pres">
      <dgm:prSet presAssocID="{5D04AEFF-FA45-4DE3-A773-D12BB32C9F33}" presName="aNode" presStyleLbl="fgAcc1" presStyleIdx="1" presStyleCnt="3">
        <dgm:presLayoutVars>
          <dgm:bulletEnabled val="1"/>
        </dgm:presLayoutVars>
      </dgm:prSet>
      <dgm:spPr/>
    </dgm:pt>
    <dgm:pt modelId="{FCAE2AE1-389B-400B-B728-68C3FCFA6F68}" type="pres">
      <dgm:prSet presAssocID="{5D04AEFF-FA45-4DE3-A773-D12BB32C9F33}" presName="aSpace" presStyleCnt="0"/>
      <dgm:spPr/>
    </dgm:pt>
    <dgm:pt modelId="{4332DB67-B0E4-4D9A-8FFC-B507EDF7467B}" type="pres">
      <dgm:prSet presAssocID="{94967DD6-42DA-4C60-B239-1102D8DCEE4A}" presName="aNode" presStyleLbl="fgAcc1" presStyleIdx="2" presStyleCnt="3">
        <dgm:presLayoutVars>
          <dgm:bulletEnabled val="1"/>
        </dgm:presLayoutVars>
      </dgm:prSet>
      <dgm:spPr/>
    </dgm:pt>
    <dgm:pt modelId="{E039C546-AD34-4A09-8F5B-815D8F0C17F7}" type="pres">
      <dgm:prSet presAssocID="{94967DD6-42DA-4C60-B239-1102D8DCEE4A}" presName="aSpace" presStyleCnt="0"/>
      <dgm:spPr/>
    </dgm:pt>
  </dgm:ptLst>
  <dgm:cxnLst>
    <dgm:cxn modelId="{7A8B72C2-8F52-4043-A164-65294AF5C09F}" type="presOf" srcId="{055B61F4-5B76-40C1-8816-AC724BDB1839}" destId="{2207AA39-C691-443E-B3F7-051CF116F3B2}" srcOrd="0" destOrd="0" presId="urn:microsoft.com/office/officeart/2005/8/layout/pyramid2"/>
    <dgm:cxn modelId="{E4E19051-D847-48BD-B5A8-7C63F196173A}" srcId="{DDE8EE26-15A7-4250-B4AF-4B01D6960698}" destId="{94967DD6-42DA-4C60-B239-1102D8DCEE4A}" srcOrd="2" destOrd="0" parTransId="{5560758F-6363-4B04-A61C-13B967E8ECBD}" sibTransId="{CF8818F2-A724-4B34-9376-77B44DC009C6}"/>
    <dgm:cxn modelId="{5628F2D3-9793-4357-A922-0A15E9B37577}" srcId="{DDE8EE26-15A7-4250-B4AF-4B01D6960698}" destId="{5D04AEFF-FA45-4DE3-A773-D12BB32C9F33}" srcOrd="1" destOrd="0" parTransId="{6EE1F579-256A-470E-9602-EA64E7B2FB17}" sibTransId="{12274870-327A-4904-AA6C-62445B12A6DA}"/>
    <dgm:cxn modelId="{60A60098-41BC-45CF-8E2A-3522313851C5}" srcId="{DDE8EE26-15A7-4250-B4AF-4B01D6960698}" destId="{055B61F4-5B76-40C1-8816-AC724BDB1839}" srcOrd="0" destOrd="0" parTransId="{34E8F0D0-FE8F-43B2-8632-E3877A163EE5}" sibTransId="{61DA7DC1-52EE-473C-82A0-FD362699C71E}"/>
    <dgm:cxn modelId="{44B66C4A-0E9E-41A7-904C-2611F37931F3}" type="presOf" srcId="{DDE8EE26-15A7-4250-B4AF-4B01D6960698}" destId="{BFDBAD3C-3577-4CE4-A04A-7640237BD9A2}" srcOrd="0" destOrd="0" presId="urn:microsoft.com/office/officeart/2005/8/layout/pyramid2"/>
    <dgm:cxn modelId="{2A71E9A2-E2A4-490E-81D4-45D325AF055C}" type="presOf" srcId="{94967DD6-42DA-4C60-B239-1102D8DCEE4A}" destId="{4332DB67-B0E4-4D9A-8FFC-B507EDF7467B}" srcOrd="0" destOrd="0" presId="urn:microsoft.com/office/officeart/2005/8/layout/pyramid2"/>
    <dgm:cxn modelId="{33EC961F-FFFB-4327-BCC4-C4A1CD9E3667}" type="presOf" srcId="{5D04AEFF-FA45-4DE3-A773-D12BB32C9F33}" destId="{F94041D8-69D1-4FEA-9CDC-B4F56113732F}" srcOrd="0" destOrd="0" presId="urn:microsoft.com/office/officeart/2005/8/layout/pyramid2"/>
    <dgm:cxn modelId="{94E71BE2-A00A-4C8C-861E-F60B2FA8696A}" type="presParOf" srcId="{BFDBAD3C-3577-4CE4-A04A-7640237BD9A2}" destId="{B930D761-EEB7-4E6D-9CCD-9191B04E8530}" srcOrd="0" destOrd="0" presId="urn:microsoft.com/office/officeart/2005/8/layout/pyramid2"/>
    <dgm:cxn modelId="{F15F83D8-2FEC-4D5D-BA6E-588D6D59C2EE}" type="presParOf" srcId="{BFDBAD3C-3577-4CE4-A04A-7640237BD9A2}" destId="{62FAB63E-E113-44D7-8DD3-F8EBB1F99845}" srcOrd="1" destOrd="0" presId="urn:microsoft.com/office/officeart/2005/8/layout/pyramid2"/>
    <dgm:cxn modelId="{90C16D27-0397-479E-A0C0-6DB6A328A573}" type="presParOf" srcId="{62FAB63E-E113-44D7-8DD3-F8EBB1F99845}" destId="{2207AA39-C691-443E-B3F7-051CF116F3B2}" srcOrd="0" destOrd="0" presId="urn:microsoft.com/office/officeart/2005/8/layout/pyramid2"/>
    <dgm:cxn modelId="{54B9ABE3-7990-43B4-95DC-522C21744C1A}" type="presParOf" srcId="{62FAB63E-E113-44D7-8DD3-F8EBB1F99845}" destId="{A2394116-6707-4784-9C4A-283AE458E4B8}" srcOrd="1" destOrd="0" presId="urn:microsoft.com/office/officeart/2005/8/layout/pyramid2"/>
    <dgm:cxn modelId="{10BF2C8A-04A3-43A4-8ED7-105B89212732}" type="presParOf" srcId="{62FAB63E-E113-44D7-8DD3-F8EBB1F99845}" destId="{F94041D8-69D1-4FEA-9CDC-B4F56113732F}" srcOrd="2" destOrd="0" presId="urn:microsoft.com/office/officeart/2005/8/layout/pyramid2"/>
    <dgm:cxn modelId="{0044834E-C9AC-430C-A340-4ECC3AFD310C}" type="presParOf" srcId="{62FAB63E-E113-44D7-8DD3-F8EBB1F99845}" destId="{FCAE2AE1-389B-400B-B728-68C3FCFA6F68}" srcOrd="3" destOrd="0" presId="urn:microsoft.com/office/officeart/2005/8/layout/pyramid2"/>
    <dgm:cxn modelId="{AA3C02C2-83D3-44F9-AFA9-F75BCD7B3015}" type="presParOf" srcId="{62FAB63E-E113-44D7-8DD3-F8EBB1F99845}" destId="{4332DB67-B0E4-4D9A-8FFC-B507EDF7467B}" srcOrd="4" destOrd="0" presId="urn:microsoft.com/office/officeart/2005/8/layout/pyramid2"/>
    <dgm:cxn modelId="{D0D6DE99-0B98-478C-B61F-8595681B65CB}" type="presParOf" srcId="{62FAB63E-E113-44D7-8DD3-F8EBB1F99845}" destId="{E039C546-AD34-4A09-8F5B-815D8F0C17F7}"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E097BE-1AD9-48BD-B3D1-84A68115A1E0}">
      <dsp:nvSpPr>
        <dsp:cNvPr id="0" name=""/>
        <dsp:cNvSpPr/>
      </dsp:nvSpPr>
      <dsp:spPr>
        <a:xfrm>
          <a:off x="2486866" y="151545"/>
          <a:ext cx="3007596" cy="1044498"/>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1802F3-B7D6-4206-A92D-24B33D602379}">
      <dsp:nvSpPr>
        <dsp:cNvPr id="0" name=""/>
        <dsp:cNvSpPr/>
      </dsp:nvSpPr>
      <dsp:spPr>
        <a:xfrm>
          <a:off x="3703894" y="2709168"/>
          <a:ext cx="582867" cy="373035"/>
        </a:xfrm>
        <a:prstGeom prst="downArrow">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680481-BC90-4E79-8566-6A77CB93BCAA}">
      <dsp:nvSpPr>
        <dsp:cNvPr id="0" name=""/>
        <dsp:cNvSpPr/>
      </dsp:nvSpPr>
      <dsp:spPr>
        <a:xfrm>
          <a:off x="2596445" y="3007596"/>
          <a:ext cx="2797764" cy="699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marL="0" lvl="0" indent="0" algn="ctr" defTabSz="1155700">
            <a:lnSpc>
              <a:spcPct val="90000"/>
            </a:lnSpc>
            <a:spcBef>
              <a:spcPct val="0"/>
            </a:spcBef>
            <a:spcAft>
              <a:spcPct val="35000"/>
            </a:spcAft>
            <a:buNone/>
          </a:pPr>
          <a:r>
            <a:rPr lang="en-GB" sz="2600" kern="1200" dirty="0">
              <a:solidFill>
                <a:srgbClr val="7030A0"/>
              </a:solidFill>
            </a:rPr>
            <a:t>Strategic planning</a:t>
          </a:r>
        </a:p>
      </dsp:txBody>
      <dsp:txXfrm>
        <a:off x="2596445" y="3007596"/>
        <a:ext cx="2797764" cy="699441"/>
      </dsp:txXfrm>
    </dsp:sp>
    <dsp:sp modelId="{E3E19392-A264-4863-8F06-5345C3F6DAF9}">
      <dsp:nvSpPr>
        <dsp:cNvPr id="0" name=""/>
        <dsp:cNvSpPr/>
      </dsp:nvSpPr>
      <dsp:spPr>
        <a:xfrm>
          <a:off x="3580326" y="1276712"/>
          <a:ext cx="1049161" cy="104916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dirty="0"/>
            <a:t>Strategic thinking</a:t>
          </a:r>
        </a:p>
      </dsp:txBody>
      <dsp:txXfrm>
        <a:off x="3733972" y="1430358"/>
        <a:ext cx="741869" cy="741869"/>
      </dsp:txXfrm>
    </dsp:sp>
    <dsp:sp modelId="{7DDCD016-FD6B-41A6-B484-A06687997616}">
      <dsp:nvSpPr>
        <dsp:cNvPr id="0" name=""/>
        <dsp:cNvSpPr/>
      </dsp:nvSpPr>
      <dsp:spPr>
        <a:xfrm>
          <a:off x="2742218" y="319529"/>
          <a:ext cx="1143984" cy="119316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dirty="0"/>
            <a:t>Reflective practice</a:t>
          </a:r>
        </a:p>
      </dsp:txBody>
      <dsp:txXfrm>
        <a:off x="2909751" y="494265"/>
        <a:ext cx="808918" cy="843697"/>
      </dsp:txXfrm>
    </dsp:sp>
    <dsp:sp modelId="{0C3C17F9-7042-42F3-B44C-0D51266291A7}">
      <dsp:nvSpPr>
        <dsp:cNvPr id="0" name=""/>
        <dsp:cNvSpPr/>
      </dsp:nvSpPr>
      <dsp:spPr>
        <a:xfrm>
          <a:off x="3958209" y="224907"/>
          <a:ext cx="1079335" cy="107123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GB" sz="1500" b="1" kern="1200" dirty="0"/>
            <a:t>Critical analysis</a:t>
          </a:r>
        </a:p>
      </dsp:txBody>
      <dsp:txXfrm>
        <a:off x="4116274" y="381786"/>
        <a:ext cx="763205" cy="757477"/>
      </dsp:txXfrm>
    </dsp:sp>
    <dsp:sp modelId="{81E2F4BE-BD31-4489-B44B-F5A714430474}">
      <dsp:nvSpPr>
        <dsp:cNvPr id="0" name=""/>
        <dsp:cNvSpPr/>
      </dsp:nvSpPr>
      <dsp:spPr>
        <a:xfrm>
          <a:off x="1944063" y="23314"/>
          <a:ext cx="4102529" cy="2611246"/>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3012E6-6965-4E94-BAA5-F8E5C164EB66}">
      <dsp:nvSpPr>
        <dsp:cNvPr id="0" name=""/>
        <dsp:cNvSpPr/>
      </dsp:nvSpPr>
      <dsp:spPr>
        <a:xfrm>
          <a:off x="0" y="0"/>
          <a:ext cx="6096000" cy="4032000"/>
        </a:xfrm>
        <a:prstGeom prst="right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9F8747-16C7-4063-B266-17C3DBE122A5}">
      <dsp:nvSpPr>
        <dsp:cNvPr id="0" name=""/>
        <dsp:cNvSpPr/>
      </dsp:nvSpPr>
      <dsp:spPr>
        <a:xfrm>
          <a:off x="4017466" y="1024000"/>
          <a:ext cx="1468933" cy="2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68960" rIns="0" bIns="568960" numCol="1" spcCol="1270" anchor="ctr" anchorCtr="0">
          <a:noAutofit/>
        </a:bodyPr>
        <a:lstStyle/>
        <a:p>
          <a:pPr marL="0" lvl="0" indent="0" algn="ctr" defTabSz="2489200">
            <a:lnSpc>
              <a:spcPct val="90000"/>
            </a:lnSpc>
            <a:spcBef>
              <a:spcPct val="0"/>
            </a:spcBef>
            <a:spcAft>
              <a:spcPct val="35000"/>
            </a:spcAft>
            <a:buNone/>
          </a:pPr>
          <a:r>
            <a:rPr lang="en-US" sz="5600" i="1" kern="1200" dirty="0">
              <a:solidFill>
                <a:srgbClr val="C00000"/>
              </a:solidFill>
            </a:rPr>
            <a:t>Long</a:t>
          </a:r>
          <a:r>
            <a:rPr lang="en-US" sz="5600" kern="1200" dirty="0">
              <a:solidFill>
                <a:srgbClr val="C00000"/>
              </a:solidFill>
            </a:rPr>
            <a:t> </a:t>
          </a:r>
        </a:p>
      </dsp:txBody>
      <dsp:txXfrm>
        <a:off x="4017466" y="1024000"/>
        <a:ext cx="1468933" cy="2016000"/>
      </dsp:txXfrm>
    </dsp:sp>
    <dsp:sp modelId="{4C48D5A9-CF70-4387-96F5-799BE77DF149}">
      <dsp:nvSpPr>
        <dsp:cNvPr id="0" name=""/>
        <dsp:cNvSpPr/>
      </dsp:nvSpPr>
      <dsp:spPr>
        <a:xfrm>
          <a:off x="2254746" y="1024000"/>
          <a:ext cx="1468933" cy="2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68960" rIns="0" bIns="568960" numCol="1" spcCol="1270" anchor="ctr" anchorCtr="0">
          <a:noAutofit/>
        </a:bodyPr>
        <a:lstStyle/>
        <a:p>
          <a:pPr marL="0" lvl="0" indent="0" algn="ctr" defTabSz="2489200">
            <a:lnSpc>
              <a:spcPct val="90000"/>
            </a:lnSpc>
            <a:spcBef>
              <a:spcPct val="0"/>
            </a:spcBef>
            <a:spcAft>
              <a:spcPct val="35000"/>
            </a:spcAft>
            <a:buNone/>
          </a:pPr>
          <a:r>
            <a:rPr lang="en-US" sz="5600" i="1" kern="1200" dirty="0">
              <a:solidFill>
                <a:srgbClr val="C00000"/>
              </a:solidFill>
            </a:rPr>
            <a:t>Deep</a:t>
          </a:r>
          <a:r>
            <a:rPr lang="en-US" sz="5600" kern="1200" dirty="0"/>
            <a:t> </a:t>
          </a:r>
        </a:p>
      </dsp:txBody>
      <dsp:txXfrm>
        <a:off x="2254746" y="1024000"/>
        <a:ext cx="1468933" cy="2016000"/>
      </dsp:txXfrm>
    </dsp:sp>
    <dsp:sp modelId="{AFDA4FC4-9B8B-42AE-A180-FFF3ECBB58BC}">
      <dsp:nvSpPr>
        <dsp:cNvPr id="0" name=""/>
        <dsp:cNvSpPr/>
      </dsp:nvSpPr>
      <dsp:spPr>
        <a:xfrm>
          <a:off x="492025" y="1024000"/>
          <a:ext cx="1468933" cy="2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68960" rIns="0" bIns="568960" numCol="1" spcCol="1270" anchor="ctr" anchorCtr="0">
          <a:noAutofit/>
        </a:bodyPr>
        <a:lstStyle/>
        <a:p>
          <a:pPr marL="0" lvl="0" indent="0" algn="ctr" defTabSz="2489200">
            <a:lnSpc>
              <a:spcPct val="90000"/>
            </a:lnSpc>
            <a:spcBef>
              <a:spcPct val="0"/>
            </a:spcBef>
            <a:spcAft>
              <a:spcPct val="35000"/>
            </a:spcAft>
            <a:buNone/>
          </a:pPr>
          <a:r>
            <a:rPr lang="en-US" sz="5600" i="1" kern="1200" dirty="0">
              <a:solidFill>
                <a:srgbClr val="C00000"/>
              </a:solidFill>
            </a:rPr>
            <a:t>Big </a:t>
          </a:r>
        </a:p>
      </dsp:txBody>
      <dsp:txXfrm>
        <a:off x="492025" y="1024000"/>
        <a:ext cx="1468933" cy="2016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0D761-EEB7-4E6D-9CCD-9191B04E8530}">
      <dsp:nvSpPr>
        <dsp:cNvPr id="0" name=""/>
        <dsp:cNvSpPr/>
      </dsp:nvSpPr>
      <dsp:spPr>
        <a:xfrm>
          <a:off x="703878" y="0"/>
          <a:ext cx="4536504" cy="4536504"/>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07AA39-C691-443E-B3F7-051CF116F3B2}">
      <dsp:nvSpPr>
        <dsp:cNvPr id="0" name=""/>
        <dsp:cNvSpPr/>
      </dsp:nvSpPr>
      <dsp:spPr>
        <a:xfrm>
          <a:off x="2972130" y="456086"/>
          <a:ext cx="2948727" cy="1073875"/>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Things happen</a:t>
          </a:r>
        </a:p>
        <a:p>
          <a:pPr marL="0" lvl="0" indent="0" algn="ctr" defTabSz="488950">
            <a:lnSpc>
              <a:spcPct val="90000"/>
            </a:lnSpc>
            <a:spcBef>
              <a:spcPct val="0"/>
            </a:spcBef>
            <a:spcAft>
              <a:spcPct val="35000"/>
            </a:spcAft>
            <a:buNone/>
          </a:pPr>
          <a:r>
            <a:rPr lang="en-GB" sz="1100" kern="1200" dirty="0"/>
            <a:t>(Events)</a:t>
          </a:r>
        </a:p>
      </dsp:txBody>
      <dsp:txXfrm>
        <a:off x="3024552" y="508508"/>
        <a:ext cx="2843883" cy="969031"/>
      </dsp:txXfrm>
    </dsp:sp>
    <dsp:sp modelId="{F94041D8-69D1-4FEA-9CDC-B4F56113732F}">
      <dsp:nvSpPr>
        <dsp:cNvPr id="0" name=""/>
        <dsp:cNvSpPr/>
      </dsp:nvSpPr>
      <dsp:spPr>
        <a:xfrm>
          <a:off x="2972130" y="1664196"/>
          <a:ext cx="2948727" cy="1073875"/>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Trends emerge</a:t>
          </a:r>
        </a:p>
        <a:p>
          <a:pPr marL="0" lvl="0" indent="0" algn="ctr" defTabSz="488950">
            <a:lnSpc>
              <a:spcPct val="90000"/>
            </a:lnSpc>
            <a:spcBef>
              <a:spcPct val="0"/>
            </a:spcBef>
            <a:spcAft>
              <a:spcPct val="35000"/>
            </a:spcAft>
            <a:buNone/>
          </a:pPr>
          <a:r>
            <a:rPr lang="en-GB" sz="1100" kern="1200" dirty="0"/>
            <a:t>(grouping of events)</a:t>
          </a:r>
        </a:p>
      </dsp:txBody>
      <dsp:txXfrm>
        <a:off x="3024552" y="1716618"/>
        <a:ext cx="2843883" cy="969031"/>
      </dsp:txXfrm>
    </dsp:sp>
    <dsp:sp modelId="{4332DB67-B0E4-4D9A-8FFC-B507EDF7467B}">
      <dsp:nvSpPr>
        <dsp:cNvPr id="0" name=""/>
        <dsp:cNvSpPr/>
      </dsp:nvSpPr>
      <dsp:spPr>
        <a:xfrm>
          <a:off x="2972130" y="2872307"/>
          <a:ext cx="2948727" cy="1073875"/>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b="1" kern="1200" dirty="0"/>
            <a:t>Drivers of Change</a:t>
          </a:r>
        </a:p>
        <a:p>
          <a:pPr marL="0" lvl="0" indent="0" algn="ctr" defTabSz="488950">
            <a:lnSpc>
              <a:spcPct val="90000"/>
            </a:lnSpc>
            <a:spcBef>
              <a:spcPct val="0"/>
            </a:spcBef>
            <a:spcAft>
              <a:spcPct val="35000"/>
            </a:spcAft>
            <a:buNone/>
          </a:pPr>
          <a:r>
            <a:rPr lang="en-GB" sz="1100" kern="1200" dirty="0"/>
            <a:t>(moves trends in certain directions, broad in scope and long term in nature)</a:t>
          </a:r>
        </a:p>
      </dsp:txBody>
      <dsp:txXfrm>
        <a:off x="3024552" y="2924729"/>
        <a:ext cx="2843883" cy="969031"/>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BCA Leadership</a:t>
            </a: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48BD5E-56A5-4B3F-9051-C3E01A2B5368}" type="datetime1">
              <a:rPr lang="en-US" smtClean="0"/>
              <a:t>10/11/2016</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07D2410-1D82-406C-9273-4C48961AB9E9}" type="slidenum">
              <a:rPr lang="en-GB" smtClean="0"/>
              <a:pPr/>
              <a:t>‹#›</a:t>
            </a:fld>
            <a:endParaRPr lang="en-GB" dirty="0"/>
          </a:p>
        </p:txBody>
      </p:sp>
    </p:spTree>
    <p:extLst>
      <p:ext uri="{BB962C8B-B14F-4D97-AF65-F5344CB8AC3E}">
        <p14:creationId xmlns:p14="http://schemas.microsoft.com/office/powerpoint/2010/main" val="265775121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a:t>BCA Leadership</a:t>
            </a: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B866CA-84E8-4CD0-B936-CA6F91EE19D3}" type="datetime1">
              <a:rPr lang="en-US" smtClean="0"/>
              <a:t>10/11/2016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88AFBE-340B-42DB-B2E6-5021F637B400}" type="slidenum">
              <a:rPr lang="en-GB" smtClean="0"/>
              <a:t>‹#›</a:t>
            </a:fld>
            <a:endParaRPr lang="en-GB" dirty="0"/>
          </a:p>
        </p:txBody>
      </p:sp>
    </p:spTree>
    <p:extLst>
      <p:ext uri="{BB962C8B-B14F-4D97-AF65-F5344CB8AC3E}">
        <p14:creationId xmlns:p14="http://schemas.microsoft.com/office/powerpoint/2010/main" val="1152614710"/>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C88AFBE-340B-42DB-B2E6-5021F637B400}" type="slidenum">
              <a:rPr lang="en-GB" smtClean="0"/>
              <a:t>1</a:t>
            </a:fld>
            <a:endParaRPr lang="en-GB" dirty="0"/>
          </a:p>
        </p:txBody>
      </p:sp>
      <p:sp>
        <p:nvSpPr>
          <p:cNvPr id="5" name="Header Placeholder 4"/>
          <p:cNvSpPr>
            <a:spLocks noGrp="1"/>
          </p:cNvSpPr>
          <p:nvPr>
            <p:ph type="hdr" sz="quarter" idx="11"/>
          </p:nvPr>
        </p:nvSpPr>
        <p:spPr/>
        <p:txBody>
          <a:bodyPr/>
          <a:lstStyle/>
          <a:p>
            <a:r>
              <a:rPr lang="en-GB"/>
              <a:t>BCA Leadership</a:t>
            </a:r>
            <a:endParaRPr lang="en-GB" dirty="0"/>
          </a:p>
        </p:txBody>
      </p:sp>
      <p:sp>
        <p:nvSpPr>
          <p:cNvPr id="6" name="Date Placeholder 5"/>
          <p:cNvSpPr>
            <a:spLocks noGrp="1"/>
          </p:cNvSpPr>
          <p:nvPr>
            <p:ph type="dt" idx="12"/>
          </p:nvPr>
        </p:nvSpPr>
        <p:spPr/>
        <p:txBody>
          <a:bodyPr/>
          <a:lstStyle/>
          <a:p>
            <a:fld id="{293F4CC5-7C96-40E2-8907-55ED684560D2}" type="datetime1">
              <a:rPr lang="en-US" smtClean="0"/>
              <a:t>10/11/2016</a:t>
            </a:fld>
            <a:endParaRPr lang="en-GB" dirty="0"/>
          </a:p>
        </p:txBody>
      </p:sp>
    </p:spTree>
    <p:extLst>
      <p:ext uri="{BB962C8B-B14F-4D97-AF65-F5344CB8AC3E}">
        <p14:creationId xmlns:p14="http://schemas.microsoft.com/office/powerpoint/2010/main" val="3435280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2846760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219467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178188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C14DC3-3BF5-4396-A29C-345348DBBBA3}" type="slidenum">
              <a:rPr lang="en-GB" smtClean="0"/>
              <a:pPr/>
              <a:t>‹#›</a:t>
            </a:fld>
            <a:endParaRPr lang="en-GB"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20310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57792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3196408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136668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9136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3857671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899930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3653081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343361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38593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4039786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162660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3681721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8BD98D-1664-4FA7-8B06-843D00D6F8FC}" type="datetimeFigureOut">
              <a:rPr lang="en-GB" smtClean="0"/>
              <a:pPr/>
              <a:t>11/10/2016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1100016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FC8BD98D-1664-4FA7-8B06-843D00D6F8FC}" type="datetimeFigureOut">
              <a:rPr lang="en-GB" smtClean="0"/>
              <a:pPr/>
              <a:t>11/10/2016</a:t>
            </a:fld>
            <a:endParaRPr lang="en-GB"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GB"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47C14DC3-3BF5-4396-A29C-345348DBBBA3}" type="slidenum">
              <a:rPr lang="en-GB" smtClean="0"/>
              <a:pPr/>
              <a:t>‹#›</a:t>
            </a:fld>
            <a:endParaRPr lang="en-GB" dirty="0"/>
          </a:p>
        </p:txBody>
      </p:sp>
    </p:spTree>
    <p:extLst>
      <p:ext uri="{BB962C8B-B14F-4D97-AF65-F5344CB8AC3E}">
        <p14:creationId xmlns:p14="http://schemas.microsoft.com/office/powerpoint/2010/main" val="30673538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Thinking and Acting Strategically</a:t>
            </a:r>
          </a:p>
        </p:txBody>
      </p:sp>
      <p:sp>
        <p:nvSpPr>
          <p:cNvPr id="3" name="Subtitle 2"/>
          <p:cNvSpPr>
            <a:spLocks noGrp="1"/>
          </p:cNvSpPr>
          <p:nvPr>
            <p:ph type="subTitle" idx="1"/>
          </p:nvPr>
        </p:nvSpPr>
        <p:spPr/>
        <p:txBody>
          <a:bodyPr>
            <a:normAutofit/>
          </a:bodyPr>
          <a:lstStyle/>
          <a:p>
            <a:r>
              <a:rPr lang="en-GB" sz="2400" dirty="0">
                <a:solidFill>
                  <a:schemeClr val="tx1">
                    <a:lumMod val="50000"/>
                    <a:lumOff val="50000"/>
                  </a:schemeClr>
                </a:solidFill>
              </a:rPr>
              <a:t>Thinking, planning, managing and leading </a:t>
            </a:r>
          </a:p>
        </p:txBody>
      </p:sp>
      <p:sp>
        <p:nvSpPr>
          <p:cNvPr id="7" name="Rectangle 6"/>
          <p:cNvSpPr/>
          <p:nvPr/>
        </p:nvSpPr>
        <p:spPr>
          <a:xfrm>
            <a:off x="-252536" y="6165304"/>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95581" y="800100"/>
            <a:ext cx="1886294" cy="1764804"/>
          </a:xfrm>
          <a:prstGeom prst="rect">
            <a:avLst/>
          </a:prstGeom>
        </p:spPr>
      </p:pic>
    </p:spTree>
    <p:extLst>
      <p:ext uri="{BB962C8B-B14F-4D97-AF65-F5344CB8AC3E}">
        <p14:creationId xmlns:p14="http://schemas.microsoft.com/office/powerpoint/2010/main" val="3507799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1009172577"/>
              </p:ext>
            </p:extLst>
          </p:nvPr>
        </p:nvGraphicFramePr>
        <p:xfrm>
          <a:off x="686270" y="1628799"/>
          <a:ext cx="7772400" cy="4671871"/>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20000"/>
                    </a:ext>
                  </a:extLst>
                </a:gridCol>
              </a:tblGrid>
              <a:tr h="710918">
                <a:tc>
                  <a:txBody>
                    <a:bodyPr/>
                    <a:lstStyle/>
                    <a:p>
                      <a:pPr algn="ctr"/>
                      <a:r>
                        <a:rPr lang="en-GB" sz="3600" dirty="0"/>
                        <a:t>Thinking Big </a:t>
                      </a:r>
                    </a:p>
                    <a:p>
                      <a:pPr algn="ctr"/>
                      <a:r>
                        <a:rPr lang="en-GB" sz="2400" dirty="0"/>
                        <a:t>leaders need to</a:t>
                      </a:r>
                    </a:p>
                  </a:txBody>
                  <a:tcPr marL="93269" marR="93269"/>
                </a:tc>
                <a:extLst>
                  <a:ext uri="{0D108BD9-81ED-4DB2-BD59-A6C34878D82A}">
                    <a16:rowId xmlns:a16="http://schemas.microsoft.com/office/drawing/2014/main" val="10000"/>
                  </a:ext>
                </a:extLst>
              </a:tr>
              <a:tr h="513219">
                <a:tc>
                  <a:txBody>
                    <a:bodyPr/>
                    <a:lstStyle/>
                    <a:p>
                      <a:pPr algn="ctr"/>
                      <a:r>
                        <a:rPr lang="en-GB" sz="2000" b="0" dirty="0">
                          <a:solidFill>
                            <a:srgbClr val="C00000"/>
                          </a:solidFill>
                          <a:latin typeface="Calibri" panose="020F0502020204030204" pitchFamily="34" charset="0"/>
                          <a:cs typeface="Calibri" panose="020F0502020204030204" pitchFamily="34" charset="0"/>
                        </a:rPr>
                        <a:t>Build</a:t>
                      </a:r>
                      <a:r>
                        <a:rPr lang="en-GB" sz="2000" b="0" baseline="0" dirty="0">
                          <a:solidFill>
                            <a:srgbClr val="C00000"/>
                          </a:solidFill>
                          <a:latin typeface="Calibri" panose="020F0502020204030204" pitchFamily="34" charset="0"/>
                          <a:cs typeface="Calibri" panose="020F0502020204030204" pitchFamily="34" charset="0"/>
                        </a:rPr>
                        <a:t> shared understandings and larger vision</a:t>
                      </a:r>
                    </a:p>
                  </a:txBody>
                  <a:tcPr marL="93269" marR="93269"/>
                </a:tc>
                <a:extLst>
                  <a:ext uri="{0D108BD9-81ED-4DB2-BD59-A6C34878D82A}">
                    <a16:rowId xmlns:a16="http://schemas.microsoft.com/office/drawing/2014/main" val="10001"/>
                  </a:ext>
                </a:extLst>
              </a:tr>
              <a:tr h="792088">
                <a:tc>
                  <a:txBody>
                    <a:bodyPr/>
                    <a:lstStyle/>
                    <a:p>
                      <a:pPr algn="ctr"/>
                      <a:r>
                        <a:rPr lang="en-GB" sz="2000" b="0" dirty="0">
                          <a:solidFill>
                            <a:srgbClr val="C00000"/>
                          </a:solidFill>
                          <a:latin typeface="Calibri" panose="020F0502020204030204" pitchFamily="34" charset="0"/>
                          <a:cs typeface="Calibri" panose="020F0502020204030204" pitchFamily="34" charset="0"/>
                        </a:rPr>
                        <a:t>Focus</a:t>
                      </a:r>
                      <a:r>
                        <a:rPr lang="en-GB" sz="2000" b="0" baseline="0" dirty="0">
                          <a:solidFill>
                            <a:srgbClr val="C00000"/>
                          </a:solidFill>
                          <a:latin typeface="Calibri" panose="020F0502020204030204" pitchFamily="34" charset="0"/>
                          <a:cs typeface="Calibri" panose="020F0502020204030204" pitchFamily="34" charset="0"/>
                        </a:rPr>
                        <a:t> on the external environment and connections and interdependencies</a:t>
                      </a:r>
                    </a:p>
                    <a:p>
                      <a:pPr algn="ctr"/>
                      <a:endParaRPr lang="en-GB" sz="2000" b="0" baseline="0" dirty="0">
                        <a:solidFill>
                          <a:srgbClr val="C00000"/>
                        </a:solidFill>
                        <a:latin typeface="Calibri" panose="020F0502020204030204" pitchFamily="34" charset="0"/>
                        <a:cs typeface="Calibri" panose="020F0502020204030204" pitchFamily="34" charset="0"/>
                      </a:endParaRPr>
                    </a:p>
                  </a:txBody>
                  <a:tcPr marL="93269" marR="93269"/>
                </a:tc>
                <a:extLst>
                  <a:ext uri="{0D108BD9-81ED-4DB2-BD59-A6C34878D82A}">
                    <a16:rowId xmlns:a16="http://schemas.microsoft.com/office/drawing/2014/main" val="10002"/>
                  </a:ext>
                </a:extLst>
              </a:tr>
              <a:tr h="866368">
                <a:tc>
                  <a:txBody>
                    <a:bodyPr/>
                    <a:lstStyle/>
                    <a:p>
                      <a:pPr algn="ctr"/>
                      <a:r>
                        <a:rPr lang="en-GB" sz="2000" b="0" dirty="0">
                          <a:solidFill>
                            <a:srgbClr val="C00000"/>
                          </a:solidFill>
                          <a:latin typeface="Calibri" panose="020F0502020204030204" pitchFamily="34" charset="0"/>
                          <a:cs typeface="Calibri" panose="020F0502020204030204" pitchFamily="34" charset="0"/>
                        </a:rPr>
                        <a:t>Align internal</a:t>
                      </a:r>
                      <a:r>
                        <a:rPr lang="en-GB" sz="2000" b="0" baseline="0" dirty="0">
                          <a:solidFill>
                            <a:srgbClr val="C00000"/>
                          </a:solidFill>
                          <a:latin typeface="Calibri" panose="020F0502020204030204" pitchFamily="34" charset="0"/>
                          <a:cs typeface="Calibri" panose="020F0502020204030204" pitchFamily="34" charset="0"/>
                        </a:rPr>
                        <a:t> capacity with the reality of a constantly changing environment</a:t>
                      </a:r>
                    </a:p>
                    <a:p>
                      <a:pPr algn="ctr"/>
                      <a:endParaRPr lang="en-GB" sz="2000" b="0" dirty="0">
                        <a:solidFill>
                          <a:srgbClr val="C00000"/>
                        </a:solidFill>
                        <a:latin typeface="Calibri" panose="020F0502020204030204" pitchFamily="34" charset="0"/>
                        <a:cs typeface="Calibri" panose="020F0502020204030204" pitchFamily="34" charset="0"/>
                      </a:endParaRPr>
                    </a:p>
                  </a:txBody>
                  <a:tcPr marL="93269" marR="93269"/>
                </a:tc>
                <a:extLst>
                  <a:ext uri="{0D108BD9-81ED-4DB2-BD59-A6C34878D82A}">
                    <a16:rowId xmlns:a16="http://schemas.microsoft.com/office/drawing/2014/main" val="10003"/>
                  </a:ext>
                </a:extLst>
              </a:tr>
              <a:tr h="652616">
                <a:tc>
                  <a:txBody>
                    <a:bodyPr/>
                    <a:lstStyle/>
                    <a:p>
                      <a:pPr algn="ctr"/>
                      <a:r>
                        <a:rPr lang="en-GB" sz="2000" b="0" dirty="0">
                          <a:solidFill>
                            <a:srgbClr val="C00000"/>
                          </a:solidFill>
                          <a:latin typeface="Calibri" panose="020F0502020204030204" pitchFamily="34" charset="0"/>
                          <a:cs typeface="Calibri" panose="020F0502020204030204" pitchFamily="34" charset="0"/>
                        </a:rPr>
                        <a:t>Focus strategy on future viability and sustainability </a:t>
                      </a:r>
                    </a:p>
                    <a:p>
                      <a:pPr algn="ctr"/>
                      <a:endParaRPr lang="en-GB" sz="2000" b="0" dirty="0">
                        <a:solidFill>
                          <a:srgbClr val="C00000"/>
                        </a:solidFill>
                        <a:latin typeface="Calibri" panose="020F0502020204030204" pitchFamily="34" charset="0"/>
                        <a:cs typeface="Calibri" panose="020F0502020204030204" pitchFamily="34" charset="0"/>
                      </a:endParaRPr>
                    </a:p>
                  </a:txBody>
                  <a:tcPr marL="93269" marR="93269"/>
                </a:tc>
                <a:extLst>
                  <a:ext uri="{0D108BD9-81ED-4DB2-BD59-A6C34878D82A}">
                    <a16:rowId xmlns:a16="http://schemas.microsoft.com/office/drawing/2014/main" val="10004"/>
                  </a:ext>
                </a:extLst>
              </a:tr>
              <a:tr h="440092">
                <a:tc>
                  <a:txBody>
                    <a:bodyPr/>
                    <a:lstStyle/>
                    <a:p>
                      <a:pPr algn="ctr"/>
                      <a:r>
                        <a:rPr lang="en-GB" sz="2000" b="0" dirty="0">
                          <a:solidFill>
                            <a:srgbClr val="C00000"/>
                          </a:solidFill>
                          <a:latin typeface="Calibri" panose="020F0502020204030204" pitchFamily="34" charset="0"/>
                          <a:cs typeface="Calibri" panose="020F0502020204030204" pitchFamily="34" charset="0"/>
                        </a:rPr>
                        <a:t>See the bigger picture</a:t>
                      </a:r>
                    </a:p>
                  </a:txBody>
                  <a:tcPr marL="93269" marR="93269"/>
                </a:tc>
                <a:extLst>
                  <a:ext uri="{0D108BD9-81ED-4DB2-BD59-A6C34878D82A}">
                    <a16:rowId xmlns:a16="http://schemas.microsoft.com/office/drawing/2014/main" val="10005"/>
                  </a:ext>
                </a:extLst>
              </a:tr>
            </a:tbl>
          </a:graphicData>
        </a:graphic>
      </p:graphicFrame>
      <p:sp>
        <p:nvSpPr>
          <p:cNvPr id="4" name="Rectangle 3"/>
          <p:cNvSpPr/>
          <p:nvPr/>
        </p:nvSpPr>
        <p:spPr>
          <a:xfrm>
            <a:off x="-252536" y="6426482"/>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8555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226689609"/>
              </p:ext>
            </p:extLst>
          </p:nvPr>
        </p:nvGraphicFramePr>
        <p:xfrm>
          <a:off x="762001" y="1701458"/>
          <a:ext cx="7620000" cy="4662980"/>
        </p:xfrm>
        <a:graphic>
          <a:graphicData uri="http://schemas.openxmlformats.org/drawingml/2006/table">
            <a:tbl>
              <a:tblPr firstRow="1" bandRow="1"/>
              <a:tblGrid>
                <a:gridCol w="7620000">
                  <a:extLst>
                    <a:ext uri="{9D8B030D-6E8A-4147-A177-3AD203B41FA5}">
                      <a16:colId xmlns:a16="http://schemas.microsoft.com/office/drawing/2014/main" val="20000"/>
                    </a:ext>
                  </a:extLst>
                </a:gridCol>
              </a:tblGrid>
              <a:tr h="936104">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3600" b="1" kern="1200" dirty="0">
                          <a:solidFill>
                            <a:schemeClr val="tx1"/>
                          </a:solidFill>
                          <a:effectLst/>
                          <a:latin typeface="+mn-lt"/>
                          <a:ea typeface="+mn-ea"/>
                          <a:cs typeface="+mn-cs"/>
                        </a:rPr>
                        <a:t>Thinking Big </a:t>
                      </a:r>
                    </a:p>
                    <a:p>
                      <a:pPr marL="0" marR="0" lvl="0" indent="0" algn="ctr" defTabSz="914400" rtl="0" eaLnBrk="1" fontAlgn="t" latinLnBrk="0" hangingPunct="1">
                        <a:lnSpc>
                          <a:spcPct val="100000"/>
                        </a:lnSpc>
                        <a:spcBef>
                          <a:spcPts val="0"/>
                        </a:spcBef>
                        <a:spcAft>
                          <a:spcPts val="0"/>
                        </a:spcAft>
                        <a:buClrTx/>
                        <a:buSzTx/>
                        <a:buFontTx/>
                        <a:buNone/>
                        <a:tabLst/>
                        <a:defRPr/>
                      </a:pPr>
                      <a:r>
                        <a:rPr lang="en-GB" sz="2400" b="1" kern="1200" dirty="0">
                          <a:solidFill>
                            <a:schemeClr val="tx1"/>
                          </a:solidFill>
                          <a:effectLst/>
                          <a:latin typeface="+mn-lt"/>
                          <a:ea typeface="+mn-ea"/>
                          <a:cs typeface="+mn-cs"/>
                        </a:rPr>
                        <a:t>leaders need to</a:t>
                      </a:r>
                      <a:endParaRPr lang="en-GB" sz="2400" dirty="0">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9A57C"/>
                    </a:solidFill>
                  </a:tcPr>
                </a:tc>
                <a:extLst>
                  <a:ext uri="{0D108BD9-81ED-4DB2-BD59-A6C34878D82A}">
                    <a16:rowId xmlns:a16="http://schemas.microsoft.com/office/drawing/2014/main" val="10000"/>
                  </a:ext>
                </a:extLst>
              </a:tr>
              <a:tr h="705764">
                <a:tc>
                  <a:txBody>
                    <a:bodyPr/>
                    <a:lstStyle/>
                    <a:p>
                      <a:pPr marL="0" algn="ctr" rtl="0" eaLnBrk="1" fontAlgn="t" latinLnBrk="0" hangingPunct="1">
                        <a:spcBef>
                          <a:spcPts val="0"/>
                        </a:spcBef>
                        <a:spcAft>
                          <a:spcPts val="0"/>
                        </a:spcAft>
                      </a:pPr>
                      <a:r>
                        <a:rPr lang="en-GB" sz="2000" b="0" i="0" u="none" strike="noStrike" kern="1200" dirty="0">
                          <a:solidFill>
                            <a:srgbClr val="2F2B20"/>
                          </a:solidFill>
                          <a:effectLst/>
                          <a:latin typeface="Calibri"/>
                        </a:rPr>
                        <a:t>Use</a:t>
                      </a:r>
                      <a:r>
                        <a:rPr lang="en-GB" sz="2000" b="0" i="0" u="none" strike="noStrike" kern="1200" baseline="0" dirty="0">
                          <a:solidFill>
                            <a:srgbClr val="2F2B20"/>
                          </a:solidFill>
                          <a:effectLst/>
                          <a:latin typeface="Calibri"/>
                        </a:rPr>
                        <a:t> critical and radical reflective practice</a:t>
                      </a:r>
                    </a:p>
                    <a:p>
                      <a:pPr marL="0" algn="ctr" rtl="0" eaLnBrk="1" fontAlgn="t" latinLnBrk="0" hangingPunct="1">
                        <a:spcBef>
                          <a:spcPts val="0"/>
                        </a:spcBef>
                        <a:spcAft>
                          <a:spcPts val="0"/>
                        </a:spcAft>
                      </a:pPr>
                      <a:endParaRPr lang="en-GB" sz="1800" b="0" i="0" u="none" strike="noStrike" dirty="0">
                        <a:effectLst/>
                        <a:latin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extLst>
                  <a:ext uri="{0D108BD9-81ED-4DB2-BD59-A6C34878D82A}">
                    <a16:rowId xmlns:a16="http://schemas.microsoft.com/office/drawing/2014/main" val="10001"/>
                  </a:ext>
                </a:extLst>
              </a:tr>
              <a:tr h="737844">
                <a:tc>
                  <a:txBody>
                    <a:bodyPr/>
                    <a:lstStyle/>
                    <a:p>
                      <a:pPr marL="0" algn="ctr" rtl="0" eaLnBrk="1" fontAlgn="t" latinLnBrk="0" hangingPunct="1">
                        <a:spcBef>
                          <a:spcPts val="0"/>
                        </a:spcBef>
                        <a:spcAft>
                          <a:spcPts val="0"/>
                        </a:spcAft>
                      </a:pPr>
                      <a:r>
                        <a:rPr lang="en-GB" sz="2000" b="0" i="0" u="none" strike="noStrike" dirty="0">
                          <a:effectLst/>
                          <a:latin typeface="Calibri" panose="020F0502020204030204" pitchFamily="34" charset="0"/>
                          <a:cs typeface="Calibri" panose="020F0502020204030204" pitchFamily="34" charset="0"/>
                        </a:rPr>
                        <a:t>Combine with critical analysis and expert intuition</a:t>
                      </a:r>
                    </a:p>
                    <a:p>
                      <a:pPr marL="0" algn="ctr" rtl="0" eaLnBrk="1" fontAlgn="t" latinLnBrk="0" hangingPunct="1">
                        <a:spcBef>
                          <a:spcPts val="0"/>
                        </a:spcBef>
                        <a:spcAft>
                          <a:spcPts val="0"/>
                        </a:spcAft>
                      </a:pPr>
                      <a:endParaRPr lang="en-GB" sz="2000" b="0" i="0" u="none" strike="noStrike" dirty="0">
                        <a:effectLst/>
                        <a:latin typeface="Calibri" panose="020F0502020204030204" pitchFamily="34" charset="0"/>
                        <a:cs typeface="Calibri" panose="020F050202020403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extLst>
                  <a:ext uri="{0D108BD9-81ED-4DB2-BD59-A6C34878D82A}">
                    <a16:rowId xmlns:a16="http://schemas.microsoft.com/office/drawing/2014/main" val="10002"/>
                  </a:ext>
                </a:extLst>
              </a:tr>
              <a:tr h="737844">
                <a:tc>
                  <a:txBody>
                    <a:bodyPr/>
                    <a:lstStyle/>
                    <a:p>
                      <a:pPr marL="0" algn="ctr" rtl="0" eaLnBrk="1" fontAlgn="t" latinLnBrk="0" hangingPunct="1">
                        <a:spcBef>
                          <a:spcPts val="0"/>
                        </a:spcBef>
                        <a:spcAft>
                          <a:spcPts val="0"/>
                        </a:spcAft>
                      </a:pPr>
                      <a:r>
                        <a:rPr lang="en-GB" sz="2000" b="0" i="0" u="none" strike="noStrike" dirty="0">
                          <a:effectLst/>
                          <a:latin typeface="Calibri" panose="020F0502020204030204" pitchFamily="34" charset="0"/>
                          <a:cs typeface="Calibri" panose="020F0502020204030204" pitchFamily="34" charset="0"/>
                        </a:rPr>
                        <a:t>Understand</a:t>
                      </a:r>
                      <a:r>
                        <a:rPr lang="en-GB" sz="2000" b="0" i="0" u="none" strike="noStrike" baseline="0" dirty="0">
                          <a:effectLst/>
                          <a:latin typeface="Calibri" panose="020F0502020204030204" pitchFamily="34" charset="0"/>
                          <a:cs typeface="Calibri" panose="020F0502020204030204" pitchFamily="34" charset="0"/>
                        </a:rPr>
                        <a:t> and analyse key drivers and trends</a:t>
                      </a:r>
                    </a:p>
                    <a:p>
                      <a:pPr marL="0" algn="ctr" rtl="0" eaLnBrk="1" fontAlgn="t" latinLnBrk="0" hangingPunct="1">
                        <a:spcBef>
                          <a:spcPts val="0"/>
                        </a:spcBef>
                        <a:spcAft>
                          <a:spcPts val="0"/>
                        </a:spcAft>
                      </a:pPr>
                      <a:endParaRPr lang="en-GB" sz="2000" b="0" i="0" u="none" strike="noStrike" dirty="0">
                        <a:effectLst/>
                        <a:latin typeface="Calibri" panose="020F0502020204030204" pitchFamily="34" charset="0"/>
                        <a:cs typeface="Calibri" panose="020F050202020403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extLst>
                  <a:ext uri="{0D108BD9-81ED-4DB2-BD59-A6C34878D82A}">
                    <a16:rowId xmlns:a16="http://schemas.microsoft.com/office/drawing/2014/main" val="10003"/>
                  </a:ext>
                </a:extLst>
              </a:tr>
              <a:tr h="737844">
                <a:tc>
                  <a:txBody>
                    <a:bodyPr/>
                    <a:lstStyle/>
                    <a:p>
                      <a:pPr marL="0" algn="ctr" rtl="0" eaLnBrk="1" fontAlgn="t" latinLnBrk="0" hangingPunct="1">
                        <a:spcBef>
                          <a:spcPts val="0"/>
                        </a:spcBef>
                        <a:spcAft>
                          <a:spcPts val="0"/>
                        </a:spcAft>
                      </a:pPr>
                      <a:r>
                        <a:rPr lang="en-GB" sz="2000" b="0" i="0" u="none" strike="noStrike" dirty="0">
                          <a:effectLst/>
                          <a:latin typeface="Calibri" panose="020F0502020204030204" pitchFamily="34" charset="0"/>
                          <a:cs typeface="Calibri" panose="020F0502020204030204" pitchFamily="34" charset="0"/>
                        </a:rPr>
                        <a:t>Analyse complexity and ambiguity</a:t>
                      </a:r>
                    </a:p>
                    <a:p>
                      <a:pPr marL="0" algn="ctr" rtl="0" eaLnBrk="1" fontAlgn="t" latinLnBrk="0" hangingPunct="1">
                        <a:spcBef>
                          <a:spcPts val="0"/>
                        </a:spcBef>
                        <a:spcAft>
                          <a:spcPts val="0"/>
                        </a:spcAft>
                      </a:pPr>
                      <a:endParaRPr lang="en-GB" sz="2000" b="0" i="0" u="none" strike="noStrike" dirty="0">
                        <a:effectLst/>
                        <a:latin typeface="Calibri" panose="020F0502020204030204" pitchFamily="34" charset="0"/>
                        <a:cs typeface="Calibri" panose="020F050202020403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extLst>
                  <a:ext uri="{0D108BD9-81ED-4DB2-BD59-A6C34878D82A}">
                    <a16:rowId xmlns:a16="http://schemas.microsoft.com/office/drawing/2014/main" val="10004"/>
                  </a:ext>
                </a:extLst>
              </a:tr>
              <a:tr h="737844">
                <a:tc>
                  <a:txBody>
                    <a:bodyPr/>
                    <a:lstStyle/>
                    <a:p>
                      <a:pPr marL="0" algn="ctr" rtl="0" eaLnBrk="1" fontAlgn="t" latinLnBrk="0" hangingPunct="1">
                        <a:spcBef>
                          <a:spcPts val="0"/>
                        </a:spcBef>
                        <a:spcAft>
                          <a:spcPts val="0"/>
                        </a:spcAft>
                      </a:pPr>
                      <a:r>
                        <a:rPr lang="en-GB" sz="2000" b="0" i="0" u="none" strike="noStrike" dirty="0">
                          <a:effectLst/>
                          <a:latin typeface="Calibri" panose="020F0502020204030204" pitchFamily="34" charset="0"/>
                          <a:cs typeface="Calibri" panose="020F0502020204030204" pitchFamily="34" charset="0"/>
                        </a:rPr>
                        <a:t>Develop a learning organisation</a:t>
                      </a:r>
                    </a:p>
                    <a:p>
                      <a:pPr marL="0" algn="ctr" rtl="0" eaLnBrk="1" fontAlgn="t" latinLnBrk="0" hangingPunct="1">
                        <a:spcBef>
                          <a:spcPts val="0"/>
                        </a:spcBef>
                        <a:spcAft>
                          <a:spcPts val="0"/>
                        </a:spcAft>
                      </a:pPr>
                      <a:endParaRPr lang="en-GB" sz="2000" b="0" i="0" u="none" strike="noStrike" dirty="0">
                        <a:effectLst/>
                        <a:latin typeface="Calibri" panose="020F0502020204030204" pitchFamily="34" charset="0"/>
                        <a:cs typeface="Calibri" panose="020F050202020403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extLst>
                  <a:ext uri="{0D108BD9-81ED-4DB2-BD59-A6C34878D82A}">
                    <a16:rowId xmlns:a16="http://schemas.microsoft.com/office/drawing/2014/main" val="10005"/>
                  </a:ext>
                </a:extLst>
              </a:tr>
            </a:tbl>
          </a:graphicData>
        </a:graphic>
      </p:graphicFrame>
      <p:sp>
        <p:nvSpPr>
          <p:cNvPr id="4" name="Rectangle 3"/>
          <p:cNvSpPr/>
          <p:nvPr/>
        </p:nvSpPr>
        <p:spPr>
          <a:xfrm>
            <a:off x="-324544" y="6364438"/>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8107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529756214"/>
              </p:ext>
            </p:extLst>
          </p:nvPr>
        </p:nvGraphicFramePr>
        <p:xfrm>
          <a:off x="762001" y="1772816"/>
          <a:ext cx="7620000" cy="4267200"/>
        </p:xfrm>
        <a:graphic>
          <a:graphicData uri="http://schemas.openxmlformats.org/drawingml/2006/table">
            <a:tbl>
              <a:tblPr firstRow="1" bandRow="1"/>
              <a:tblGrid>
                <a:gridCol w="7620000">
                  <a:extLst>
                    <a:ext uri="{9D8B030D-6E8A-4147-A177-3AD203B41FA5}">
                      <a16:colId xmlns:a16="http://schemas.microsoft.com/office/drawing/2014/main" val="20000"/>
                    </a:ext>
                  </a:extLst>
                </a:gridCol>
              </a:tblGrid>
              <a:tr h="370840">
                <a:tc>
                  <a:txBody>
                    <a:bodyPr/>
                    <a:lstStyle/>
                    <a:p>
                      <a:pPr marL="0" algn="ctr" rtl="0" eaLnBrk="1" fontAlgn="t" latinLnBrk="0" hangingPunct="1">
                        <a:spcBef>
                          <a:spcPts val="0"/>
                        </a:spcBef>
                        <a:spcAft>
                          <a:spcPts val="0"/>
                        </a:spcAft>
                      </a:pPr>
                      <a:r>
                        <a:rPr lang="en-GB" sz="3600" b="1" i="0" u="none" strike="noStrike" kern="1200" dirty="0">
                          <a:solidFill>
                            <a:srgbClr val="FFFFFF"/>
                          </a:solidFill>
                          <a:effectLst/>
                          <a:latin typeface="Calibri"/>
                        </a:rPr>
                        <a:t>Thinking Long </a:t>
                      </a:r>
                    </a:p>
                    <a:p>
                      <a:pPr marL="0" algn="ctr" rtl="0" eaLnBrk="1" fontAlgn="t" latinLnBrk="0" hangingPunct="1">
                        <a:spcBef>
                          <a:spcPts val="0"/>
                        </a:spcBef>
                        <a:spcAft>
                          <a:spcPts val="0"/>
                        </a:spcAft>
                      </a:pPr>
                      <a:r>
                        <a:rPr lang="en-GB" sz="2400" b="1" i="0" u="none" strike="noStrike" kern="1200" dirty="0">
                          <a:solidFill>
                            <a:srgbClr val="FFFFFF"/>
                          </a:solidFill>
                          <a:effectLst/>
                          <a:latin typeface="Calibri"/>
                        </a:rPr>
                        <a:t>leaders need to</a:t>
                      </a:r>
                      <a:endParaRPr lang="en-GB" sz="1800" b="0" i="0" u="none" strike="noStrike" dirty="0">
                        <a:effectLst/>
                        <a:latin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9A57C"/>
                    </a:solidFill>
                  </a:tcPr>
                </a:tc>
                <a:extLst>
                  <a:ext uri="{0D108BD9-81ED-4DB2-BD59-A6C34878D82A}">
                    <a16:rowId xmlns:a16="http://schemas.microsoft.com/office/drawing/2014/main" val="10000"/>
                  </a:ext>
                </a:extLst>
              </a:tr>
              <a:tr h="370840">
                <a:tc>
                  <a:txBody>
                    <a:bodyPr/>
                    <a:lstStyle/>
                    <a:p>
                      <a:pPr marL="0" algn="ctr" rtl="0" eaLnBrk="1" fontAlgn="t" latinLnBrk="0" hangingPunct="1">
                        <a:spcBef>
                          <a:spcPts val="0"/>
                        </a:spcBef>
                        <a:spcAft>
                          <a:spcPts val="0"/>
                        </a:spcAft>
                      </a:pPr>
                      <a:r>
                        <a:rPr lang="en-GB" sz="2000" b="0" i="0" u="none" strike="noStrike" kern="1200" dirty="0">
                          <a:solidFill>
                            <a:srgbClr val="2F2B20"/>
                          </a:solidFill>
                          <a:effectLst/>
                          <a:latin typeface="Calibri" panose="020F0502020204030204" pitchFamily="34" charset="0"/>
                          <a:cs typeface="Calibri" panose="020F0502020204030204" pitchFamily="34" charset="0"/>
                        </a:rPr>
                        <a:t>Collect</a:t>
                      </a:r>
                      <a:r>
                        <a:rPr lang="en-GB" sz="2000" b="0" i="0" u="none" strike="noStrike" kern="1200" baseline="0" dirty="0">
                          <a:solidFill>
                            <a:srgbClr val="2F2B20"/>
                          </a:solidFill>
                          <a:effectLst/>
                          <a:latin typeface="Calibri" panose="020F0502020204030204" pitchFamily="34" charset="0"/>
                          <a:cs typeface="Calibri" panose="020F0502020204030204" pitchFamily="34" charset="0"/>
                        </a:rPr>
                        <a:t> appropriate information, data, experiences events, research</a:t>
                      </a:r>
                    </a:p>
                    <a:p>
                      <a:pPr marL="0" algn="ctr" rtl="0" eaLnBrk="1" fontAlgn="t" latinLnBrk="0" hangingPunct="1">
                        <a:spcBef>
                          <a:spcPts val="0"/>
                        </a:spcBef>
                        <a:spcAft>
                          <a:spcPts val="0"/>
                        </a:spcAft>
                      </a:pPr>
                      <a:endParaRPr lang="en-GB" sz="1800" b="0" i="0" u="none" strike="noStrike" dirty="0">
                        <a:effectLst/>
                        <a:latin typeface="Calibri" panose="020F0502020204030204" pitchFamily="34" charset="0"/>
                        <a:cs typeface="Calibri" panose="020F050202020403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1D7"/>
                    </a:solidFill>
                  </a:tcPr>
                </a:tc>
                <a:extLst>
                  <a:ext uri="{0D108BD9-81ED-4DB2-BD59-A6C34878D82A}">
                    <a16:rowId xmlns:a16="http://schemas.microsoft.com/office/drawing/2014/main" val="10001"/>
                  </a:ext>
                </a:extLst>
              </a:tr>
              <a:tr h="370840">
                <a:tc>
                  <a:txBody>
                    <a:bodyPr/>
                    <a:lstStyle/>
                    <a:p>
                      <a:pPr marL="0" algn="ctr" rtl="0" eaLnBrk="1" fontAlgn="t" latinLnBrk="0" hangingPunct="1">
                        <a:spcBef>
                          <a:spcPts val="0"/>
                        </a:spcBef>
                        <a:spcAft>
                          <a:spcPts val="0"/>
                        </a:spcAft>
                      </a:pPr>
                      <a:r>
                        <a:rPr lang="en-GB" sz="2000" b="0" i="0" u="none" strike="noStrike" kern="1200" dirty="0">
                          <a:solidFill>
                            <a:srgbClr val="2F2B20"/>
                          </a:solidFill>
                          <a:effectLst/>
                          <a:latin typeface="Calibri" panose="020F0502020204030204" pitchFamily="34" charset="0"/>
                          <a:cs typeface="Calibri" panose="020F0502020204030204" pitchFamily="34" charset="0"/>
                        </a:rPr>
                        <a:t>Scan</a:t>
                      </a:r>
                      <a:r>
                        <a:rPr lang="en-GB" sz="2000" b="0" i="0" u="none" strike="noStrike" kern="1200" baseline="0" dirty="0">
                          <a:solidFill>
                            <a:srgbClr val="2F2B20"/>
                          </a:solidFill>
                          <a:effectLst/>
                          <a:latin typeface="Calibri" panose="020F0502020204030204" pitchFamily="34" charset="0"/>
                          <a:cs typeface="Calibri" panose="020F0502020204030204" pitchFamily="34" charset="0"/>
                        </a:rPr>
                        <a:t> the external environment  </a:t>
                      </a:r>
                    </a:p>
                    <a:p>
                      <a:pPr marL="0" algn="ctr" rtl="0" eaLnBrk="1" fontAlgn="t" latinLnBrk="0" hangingPunct="1">
                        <a:spcBef>
                          <a:spcPts val="0"/>
                        </a:spcBef>
                        <a:spcAft>
                          <a:spcPts val="0"/>
                        </a:spcAft>
                      </a:pPr>
                      <a:endParaRPr lang="en-GB" sz="1800" b="0" i="0" u="none" strike="noStrike" dirty="0">
                        <a:effectLst/>
                        <a:latin typeface="Calibri" panose="020F0502020204030204" pitchFamily="34" charset="0"/>
                        <a:cs typeface="Calibri" panose="020F050202020403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extLst>
                  <a:ext uri="{0D108BD9-81ED-4DB2-BD59-A6C34878D82A}">
                    <a16:rowId xmlns:a16="http://schemas.microsoft.com/office/drawing/2014/main" val="10002"/>
                  </a:ext>
                </a:extLst>
              </a:tr>
              <a:tr h="370840">
                <a:tc>
                  <a:txBody>
                    <a:bodyPr/>
                    <a:lstStyle/>
                    <a:p>
                      <a:pPr marL="0" algn="ctr" rtl="0" eaLnBrk="1" fontAlgn="t" latinLnBrk="0" hangingPunct="1">
                        <a:spcBef>
                          <a:spcPts val="0"/>
                        </a:spcBef>
                        <a:spcAft>
                          <a:spcPts val="0"/>
                        </a:spcAft>
                      </a:pPr>
                      <a:r>
                        <a:rPr lang="en-GB" sz="1800" b="0" i="0" u="none" strike="noStrike" dirty="0">
                          <a:effectLst/>
                          <a:latin typeface="Calibri" panose="020F0502020204030204" pitchFamily="34" charset="0"/>
                          <a:cs typeface="Calibri" panose="020F0502020204030204" pitchFamily="34" charset="0"/>
                        </a:rPr>
                        <a:t>Identify the key changes likely to impact your organisation over time</a:t>
                      </a:r>
                    </a:p>
                    <a:p>
                      <a:pPr marL="0" algn="ctr" rtl="0" eaLnBrk="1" fontAlgn="t" latinLnBrk="0" hangingPunct="1">
                        <a:spcBef>
                          <a:spcPts val="0"/>
                        </a:spcBef>
                        <a:spcAft>
                          <a:spcPts val="0"/>
                        </a:spcAft>
                      </a:pPr>
                      <a:endParaRPr lang="en-GB" sz="1800" b="0" i="0" u="none" strike="noStrike" dirty="0">
                        <a:effectLst/>
                        <a:latin typeface="Calibri" panose="020F0502020204030204" pitchFamily="34" charset="0"/>
                        <a:cs typeface="Calibri" panose="020F050202020403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extLst>
                  <a:ext uri="{0D108BD9-81ED-4DB2-BD59-A6C34878D82A}">
                    <a16:rowId xmlns:a16="http://schemas.microsoft.com/office/drawing/2014/main" val="10003"/>
                  </a:ext>
                </a:extLst>
              </a:tr>
              <a:tr h="370840">
                <a:tc>
                  <a:txBody>
                    <a:bodyPr/>
                    <a:lstStyle/>
                    <a:p>
                      <a:pPr marL="0" algn="ctr" rtl="0" eaLnBrk="1" fontAlgn="t" latinLnBrk="0" hangingPunct="1">
                        <a:spcBef>
                          <a:spcPts val="0"/>
                        </a:spcBef>
                        <a:spcAft>
                          <a:spcPts val="0"/>
                        </a:spcAft>
                      </a:pPr>
                      <a:r>
                        <a:rPr lang="en-GB" sz="1800" b="0" i="0" u="none" strike="noStrike" dirty="0">
                          <a:effectLst/>
                          <a:latin typeface="Calibri" panose="020F0502020204030204" pitchFamily="34" charset="0"/>
                          <a:cs typeface="Calibri" panose="020F0502020204030204" pitchFamily="34" charset="0"/>
                        </a:rPr>
                        <a:t>Imagine</a:t>
                      </a:r>
                      <a:r>
                        <a:rPr lang="en-GB" sz="1800" b="0" i="0" u="none" strike="noStrike" baseline="0" dirty="0">
                          <a:effectLst/>
                          <a:latin typeface="Calibri" panose="020F0502020204030204" pitchFamily="34" charset="0"/>
                          <a:cs typeface="Calibri" panose="020F0502020204030204" pitchFamily="34" charset="0"/>
                        </a:rPr>
                        <a:t> your future</a:t>
                      </a:r>
                    </a:p>
                    <a:p>
                      <a:pPr marL="0" algn="ctr" rtl="0" eaLnBrk="1" fontAlgn="t" latinLnBrk="0" hangingPunct="1">
                        <a:spcBef>
                          <a:spcPts val="0"/>
                        </a:spcBef>
                        <a:spcAft>
                          <a:spcPts val="0"/>
                        </a:spcAft>
                      </a:pPr>
                      <a:endParaRPr lang="en-GB" sz="1800" b="0" i="0" u="none" strike="noStrike" dirty="0">
                        <a:effectLst/>
                        <a:latin typeface="Calibri" panose="020F0502020204030204" pitchFamily="34" charset="0"/>
                        <a:cs typeface="Calibri" panose="020F050202020403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extLst>
                  <a:ext uri="{0D108BD9-81ED-4DB2-BD59-A6C34878D82A}">
                    <a16:rowId xmlns:a16="http://schemas.microsoft.com/office/drawing/2014/main" val="10004"/>
                  </a:ext>
                </a:extLst>
              </a:tr>
              <a:tr h="370840">
                <a:tc>
                  <a:txBody>
                    <a:bodyPr/>
                    <a:lstStyle/>
                    <a:p>
                      <a:pPr marL="0" algn="ctr" rtl="0" eaLnBrk="1" fontAlgn="t" latinLnBrk="0" hangingPunct="1">
                        <a:spcBef>
                          <a:spcPts val="0"/>
                        </a:spcBef>
                        <a:spcAft>
                          <a:spcPts val="0"/>
                        </a:spcAft>
                      </a:pPr>
                      <a:r>
                        <a:rPr lang="en-GB" sz="1800" b="0" i="0" u="none" strike="noStrike" dirty="0">
                          <a:effectLst/>
                          <a:latin typeface="Calibri" panose="020F0502020204030204" pitchFamily="34" charset="0"/>
                          <a:cs typeface="Calibri" panose="020F0502020204030204" pitchFamily="34" charset="0"/>
                        </a:rPr>
                        <a:t>Create your vision</a:t>
                      </a:r>
                    </a:p>
                    <a:p>
                      <a:pPr marL="0" algn="ctr" rtl="0" eaLnBrk="1" fontAlgn="t" latinLnBrk="0" hangingPunct="1">
                        <a:spcBef>
                          <a:spcPts val="0"/>
                        </a:spcBef>
                        <a:spcAft>
                          <a:spcPts val="0"/>
                        </a:spcAft>
                      </a:pPr>
                      <a:endParaRPr lang="en-GB" sz="1800" b="0" i="0" u="none" strike="noStrike" dirty="0">
                        <a:effectLst/>
                        <a:latin typeface="Calibri" panose="020F0502020204030204" pitchFamily="34" charset="0"/>
                        <a:cs typeface="Calibri" panose="020F050202020403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F0EC"/>
                    </a:solidFill>
                  </a:tcPr>
                </a:tc>
                <a:extLst>
                  <a:ext uri="{0D108BD9-81ED-4DB2-BD59-A6C34878D82A}">
                    <a16:rowId xmlns:a16="http://schemas.microsoft.com/office/drawing/2014/main" val="10005"/>
                  </a:ext>
                </a:extLst>
              </a:tr>
            </a:tbl>
          </a:graphicData>
        </a:graphic>
      </p:graphicFrame>
      <p:sp>
        <p:nvSpPr>
          <p:cNvPr id="4" name="Rectangle 3"/>
          <p:cNvSpPr/>
          <p:nvPr/>
        </p:nvSpPr>
        <p:spPr>
          <a:xfrm>
            <a:off x="-396552" y="6286500"/>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8333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sp>
        <p:nvSpPr>
          <p:cNvPr id="3" name="Content Placeholder 2"/>
          <p:cNvSpPr>
            <a:spLocks noGrp="1"/>
          </p:cNvSpPr>
          <p:nvPr>
            <p:ph sz="quarter" idx="13"/>
          </p:nvPr>
        </p:nvSpPr>
        <p:spPr/>
        <p:txBody>
          <a:bodyPr/>
          <a:lstStyle/>
          <a:p>
            <a:pPr marL="114300" indent="0" algn="ctr">
              <a:buNone/>
            </a:pPr>
            <a:r>
              <a:rPr lang="en-GB" dirty="0"/>
              <a:t>Trends and Drivers</a:t>
            </a:r>
          </a:p>
          <a:p>
            <a:pPr marL="114300" indent="0" algn="ctr">
              <a:buNone/>
            </a:pPr>
            <a:endParaRPr lang="en-GB" dirty="0"/>
          </a:p>
        </p:txBody>
      </p:sp>
      <p:graphicFrame>
        <p:nvGraphicFramePr>
          <p:cNvPr id="5" name="Diagram 4"/>
          <p:cNvGraphicFramePr/>
          <p:nvPr>
            <p:extLst>
              <p:ext uri="{D42A27DB-BD31-4B8C-83A1-F6EECF244321}">
                <p14:modId xmlns:p14="http://schemas.microsoft.com/office/powerpoint/2010/main" val="3020028906"/>
              </p:ext>
            </p:extLst>
          </p:nvPr>
        </p:nvGraphicFramePr>
        <p:xfrm>
          <a:off x="1259631" y="1772816"/>
          <a:ext cx="6624737"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24544" y="6332503"/>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1601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sp>
        <p:nvSpPr>
          <p:cNvPr id="3" name="Content Placeholder 2"/>
          <p:cNvSpPr>
            <a:spLocks noGrp="1"/>
          </p:cNvSpPr>
          <p:nvPr>
            <p:ph sz="quarter" idx="13"/>
          </p:nvPr>
        </p:nvSpPr>
        <p:spPr/>
        <p:txBody>
          <a:bodyPr>
            <a:normAutofit fontScale="92500" lnSpcReduction="20000"/>
          </a:bodyPr>
          <a:lstStyle/>
          <a:p>
            <a:pPr marL="114300" indent="0" algn="ctr">
              <a:buNone/>
            </a:pPr>
            <a:r>
              <a:rPr lang="en-GB" sz="3200" dirty="0"/>
              <a:t>Environmental Scanning is the process of systematically exploring and interpreting the internal and external environment to more effectively understand the nature of trends and drivers of change and their likely future impact on the organisation   </a:t>
            </a:r>
          </a:p>
        </p:txBody>
      </p:sp>
      <p:sp>
        <p:nvSpPr>
          <p:cNvPr id="5" name="Rectangle 4"/>
          <p:cNvSpPr/>
          <p:nvPr/>
        </p:nvSpPr>
        <p:spPr>
          <a:xfrm>
            <a:off x="-324544" y="6205602"/>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8287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sp>
        <p:nvSpPr>
          <p:cNvPr id="3" name="Content Placeholder 2"/>
          <p:cNvSpPr>
            <a:spLocks noGrp="1"/>
          </p:cNvSpPr>
          <p:nvPr>
            <p:ph sz="quarter" idx="13"/>
          </p:nvPr>
        </p:nvSpPr>
        <p:spPr/>
        <p:txBody>
          <a:bodyPr>
            <a:normAutofit fontScale="62500" lnSpcReduction="20000"/>
          </a:bodyPr>
          <a:lstStyle/>
          <a:p>
            <a:pPr marL="114300" indent="0">
              <a:buNone/>
            </a:pPr>
            <a:endParaRPr lang="en-GB" dirty="0"/>
          </a:p>
          <a:p>
            <a:pPr marL="114300" indent="0">
              <a:buNone/>
            </a:pPr>
            <a:r>
              <a:rPr lang="en-GB" sz="3200" dirty="0">
                <a:solidFill>
                  <a:srgbClr val="0070C0"/>
                </a:solidFill>
              </a:rPr>
              <a:t>B</a:t>
            </a:r>
            <a:r>
              <a:rPr lang="en-GB" sz="3200" dirty="0"/>
              <a:t>usiness and professional practice</a:t>
            </a:r>
          </a:p>
          <a:p>
            <a:pPr marL="114300" indent="0">
              <a:buNone/>
            </a:pPr>
            <a:r>
              <a:rPr lang="en-GB" sz="3200" dirty="0">
                <a:solidFill>
                  <a:srgbClr val="0070C0"/>
                </a:solidFill>
              </a:rPr>
              <a:t>P</a:t>
            </a:r>
            <a:r>
              <a:rPr lang="en-GB" sz="3200" dirty="0"/>
              <a:t>olitical </a:t>
            </a:r>
          </a:p>
          <a:p>
            <a:pPr marL="114300" indent="0">
              <a:buNone/>
            </a:pPr>
            <a:r>
              <a:rPr lang="en-GB" sz="3200" dirty="0">
                <a:solidFill>
                  <a:srgbClr val="0070C0"/>
                </a:solidFill>
              </a:rPr>
              <a:t>E</a:t>
            </a:r>
            <a:r>
              <a:rPr lang="en-GB" sz="3200" dirty="0"/>
              <a:t>conomic</a:t>
            </a:r>
          </a:p>
          <a:p>
            <a:pPr marL="114300" indent="0">
              <a:buNone/>
            </a:pPr>
            <a:r>
              <a:rPr lang="en-GB" sz="3200" dirty="0">
                <a:solidFill>
                  <a:srgbClr val="0070C0"/>
                </a:solidFill>
              </a:rPr>
              <a:t>S</a:t>
            </a:r>
            <a:r>
              <a:rPr lang="en-GB" sz="3200" dirty="0"/>
              <a:t>ocial</a:t>
            </a:r>
          </a:p>
          <a:p>
            <a:pPr marL="114300" indent="0">
              <a:buNone/>
            </a:pPr>
            <a:r>
              <a:rPr lang="en-GB" sz="3200" dirty="0">
                <a:solidFill>
                  <a:srgbClr val="0070C0"/>
                </a:solidFill>
              </a:rPr>
              <a:t>T</a:t>
            </a:r>
            <a:r>
              <a:rPr lang="en-GB" sz="3200" dirty="0"/>
              <a:t>echnological</a:t>
            </a:r>
          </a:p>
          <a:p>
            <a:pPr marL="114300" indent="0">
              <a:buNone/>
            </a:pPr>
            <a:r>
              <a:rPr lang="en-GB" sz="3200" dirty="0">
                <a:solidFill>
                  <a:srgbClr val="0070C0"/>
                </a:solidFill>
              </a:rPr>
              <a:t>E</a:t>
            </a:r>
            <a:r>
              <a:rPr lang="en-GB" sz="3200" dirty="0"/>
              <a:t>nvironmental</a:t>
            </a:r>
          </a:p>
          <a:p>
            <a:pPr marL="114300" indent="0">
              <a:buNone/>
            </a:pPr>
            <a:r>
              <a:rPr lang="en-GB" sz="3200" dirty="0">
                <a:solidFill>
                  <a:srgbClr val="0070C0"/>
                </a:solidFill>
              </a:rPr>
              <a:t>L</a:t>
            </a:r>
            <a:r>
              <a:rPr lang="en-GB" sz="3200" dirty="0"/>
              <a:t>egislative</a:t>
            </a:r>
          </a:p>
        </p:txBody>
      </p:sp>
      <p:sp>
        <p:nvSpPr>
          <p:cNvPr id="5" name="Rectangle 4"/>
          <p:cNvSpPr/>
          <p:nvPr/>
        </p:nvSpPr>
        <p:spPr>
          <a:xfrm>
            <a:off x="-252536" y="6251684"/>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018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342873559"/>
              </p:ext>
            </p:extLst>
          </p:nvPr>
        </p:nvGraphicFramePr>
        <p:xfrm>
          <a:off x="685800" y="2366963"/>
          <a:ext cx="7772400" cy="259588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r>
                        <a:rPr lang="en-GB" dirty="0"/>
                        <a:t>Factor </a:t>
                      </a:r>
                    </a:p>
                  </a:txBody>
                  <a:tcPr marL="93269" marR="93269"/>
                </a:tc>
                <a:tc>
                  <a:txBody>
                    <a:bodyPr/>
                    <a:lstStyle/>
                    <a:p>
                      <a:r>
                        <a:rPr lang="en-GB" dirty="0"/>
                        <a:t>Impact on Org</a:t>
                      </a:r>
                    </a:p>
                  </a:txBody>
                  <a:tcPr marL="93269" marR="93269"/>
                </a:tc>
                <a:tc>
                  <a:txBody>
                    <a:bodyPr/>
                    <a:lstStyle/>
                    <a:p>
                      <a:r>
                        <a:rPr lang="en-GB" dirty="0"/>
                        <a:t>Change required</a:t>
                      </a:r>
                    </a:p>
                  </a:txBody>
                  <a:tcPr marL="93269" marR="93269"/>
                </a:tc>
                <a:extLst>
                  <a:ext uri="{0D108BD9-81ED-4DB2-BD59-A6C34878D82A}">
                    <a16:rowId xmlns:a16="http://schemas.microsoft.com/office/drawing/2014/main" val="10000"/>
                  </a:ext>
                </a:extLst>
              </a:tr>
              <a:tr h="370840">
                <a:tc>
                  <a:txBody>
                    <a:bodyPr/>
                    <a:lstStyle/>
                    <a:p>
                      <a:endParaRPr lang="en-GB" dirty="0"/>
                    </a:p>
                  </a:txBody>
                  <a:tcPr marL="93269" marR="93269"/>
                </a:tc>
                <a:tc>
                  <a:txBody>
                    <a:bodyPr/>
                    <a:lstStyle/>
                    <a:p>
                      <a:endParaRPr lang="en-GB" dirty="0"/>
                    </a:p>
                  </a:txBody>
                  <a:tcPr marL="93269" marR="93269"/>
                </a:tc>
                <a:tc>
                  <a:txBody>
                    <a:bodyPr/>
                    <a:lstStyle/>
                    <a:p>
                      <a:endParaRPr lang="en-GB" dirty="0"/>
                    </a:p>
                  </a:txBody>
                  <a:tcPr marL="93269" marR="93269"/>
                </a:tc>
                <a:extLst>
                  <a:ext uri="{0D108BD9-81ED-4DB2-BD59-A6C34878D82A}">
                    <a16:rowId xmlns:a16="http://schemas.microsoft.com/office/drawing/2014/main" val="10001"/>
                  </a:ext>
                </a:extLst>
              </a:tr>
              <a:tr h="370840">
                <a:tc>
                  <a:txBody>
                    <a:bodyPr/>
                    <a:lstStyle/>
                    <a:p>
                      <a:endParaRPr lang="en-GB" dirty="0"/>
                    </a:p>
                  </a:txBody>
                  <a:tcPr marL="93269" marR="93269"/>
                </a:tc>
                <a:tc>
                  <a:txBody>
                    <a:bodyPr/>
                    <a:lstStyle/>
                    <a:p>
                      <a:endParaRPr lang="en-GB" dirty="0"/>
                    </a:p>
                  </a:txBody>
                  <a:tcPr marL="93269" marR="93269"/>
                </a:tc>
                <a:tc>
                  <a:txBody>
                    <a:bodyPr/>
                    <a:lstStyle/>
                    <a:p>
                      <a:endParaRPr lang="en-GB" dirty="0"/>
                    </a:p>
                  </a:txBody>
                  <a:tcPr marL="93269" marR="93269"/>
                </a:tc>
                <a:extLst>
                  <a:ext uri="{0D108BD9-81ED-4DB2-BD59-A6C34878D82A}">
                    <a16:rowId xmlns:a16="http://schemas.microsoft.com/office/drawing/2014/main" val="10002"/>
                  </a:ext>
                </a:extLst>
              </a:tr>
              <a:tr h="370840">
                <a:tc>
                  <a:txBody>
                    <a:bodyPr/>
                    <a:lstStyle/>
                    <a:p>
                      <a:endParaRPr lang="en-GB" dirty="0"/>
                    </a:p>
                  </a:txBody>
                  <a:tcPr marL="93269" marR="93269"/>
                </a:tc>
                <a:tc>
                  <a:txBody>
                    <a:bodyPr/>
                    <a:lstStyle/>
                    <a:p>
                      <a:endParaRPr lang="en-GB" dirty="0"/>
                    </a:p>
                  </a:txBody>
                  <a:tcPr marL="93269" marR="93269"/>
                </a:tc>
                <a:tc>
                  <a:txBody>
                    <a:bodyPr/>
                    <a:lstStyle/>
                    <a:p>
                      <a:endParaRPr lang="en-GB" dirty="0"/>
                    </a:p>
                  </a:txBody>
                  <a:tcPr marL="93269" marR="93269"/>
                </a:tc>
                <a:extLst>
                  <a:ext uri="{0D108BD9-81ED-4DB2-BD59-A6C34878D82A}">
                    <a16:rowId xmlns:a16="http://schemas.microsoft.com/office/drawing/2014/main" val="10003"/>
                  </a:ext>
                </a:extLst>
              </a:tr>
              <a:tr h="370840">
                <a:tc>
                  <a:txBody>
                    <a:bodyPr/>
                    <a:lstStyle/>
                    <a:p>
                      <a:endParaRPr lang="en-GB" dirty="0"/>
                    </a:p>
                  </a:txBody>
                  <a:tcPr marL="93269" marR="93269"/>
                </a:tc>
                <a:tc>
                  <a:txBody>
                    <a:bodyPr/>
                    <a:lstStyle/>
                    <a:p>
                      <a:endParaRPr lang="en-GB" dirty="0"/>
                    </a:p>
                  </a:txBody>
                  <a:tcPr marL="93269" marR="93269"/>
                </a:tc>
                <a:tc>
                  <a:txBody>
                    <a:bodyPr/>
                    <a:lstStyle/>
                    <a:p>
                      <a:endParaRPr lang="en-GB" dirty="0"/>
                    </a:p>
                  </a:txBody>
                  <a:tcPr marL="93269" marR="93269"/>
                </a:tc>
                <a:extLst>
                  <a:ext uri="{0D108BD9-81ED-4DB2-BD59-A6C34878D82A}">
                    <a16:rowId xmlns:a16="http://schemas.microsoft.com/office/drawing/2014/main" val="10004"/>
                  </a:ext>
                </a:extLst>
              </a:tr>
              <a:tr h="370840">
                <a:tc>
                  <a:txBody>
                    <a:bodyPr/>
                    <a:lstStyle/>
                    <a:p>
                      <a:endParaRPr lang="en-GB" dirty="0"/>
                    </a:p>
                  </a:txBody>
                  <a:tcPr marL="93269" marR="93269"/>
                </a:tc>
                <a:tc>
                  <a:txBody>
                    <a:bodyPr/>
                    <a:lstStyle/>
                    <a:p>
                      <a:endParaRPr lang="en-GB" dirty="0"/>
                    </a:p>
                  </a:txBody>
                  <a:tcPr marL="93269" marR="93269"/>
                </a:tc>
                <a:tc>
                  <a:txBody>
                    <a:bodyPr/>
                    <a:lstStyle/>
                    <a:p>
                      <a:endParaRPr lang="en-GB" dirty="0"/>
                    </a:p>
                  </a:txBody>
                  <a:tcPr marL="93269" marR="93269"/>
                </a:tc>
                <a:extLst>
                  <a:ext uri="{0D108BD9-81ED-4DB2-BD59-A6C34878D82A}">
                    <a16:rowId xmlns:a16="http://schemas.microsoft.com/office/drawing/2014/main" val="10005"/>
                  </a:ext>
                </a:extLst>
              </a:tr>
              <a:tr h="370840">
                <a:tc>
                  <a:txBody>
                    <a:bodyPr/>
                    <a:lstStyle/>
                    <a:p>
                      <a:endParaRPr lang="en-GB" dirty="0"/>
                    </a:p>
                  </a:txBody>
                  <a:tcPr marL="93269" marR="93269"/>
                </a:tc>
                <a:tc>
                  <a:txBody>
                    <a:bodyPr/>
                    <a:lstStyle/>
                    <a:p>
                      <a:endParaRPr lang="en-GB" dirty="0"/>
                    </a:p>
                  </a:txBody>
                  <a:tcPr marL="93269" marR="93269"/>
                </a:tc>
                <a:tc>
                  <a:txBody>
                    <a:bodyPr/>
                    <a:lstStyle/>
                    <a:p>
                      <a:endParaRPr lang="en-GB" dirty="0"/>
                    </a:p>
                  </a:txBody>
                  <a:tcPr marL="93269" marR="93269"/>
                </a:tc>
                <a:extLst>
                  <a:ext uri="{0D108BD9-81ED-4DB2-BD59-A6C34878D82A}">
                    <a16:rowId xmlns:a16="http://schemas.microsoft.com/office/drawing/2014/main" val="10006"/>
                  </a:ext>
                </a:extLst>
              </a:tr>
            </a:tbl>
          </a:graphicData>
        </a:graphic>
      </p:graphicFrame>
      <p:sp>
        <p:nvSpPr>
          <p:cNvPr id="4" name="Rectangle 3"/>
          <p:cNvSpPr/>
          <p:nvPr/>
        </p:nvSpPr>
        <p:spPr>
          <a:xfrm>
            <a:off x="-252536" y="6237312"/>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6507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sp>
        <p:nvSpPr>
          <p:cNvPr id="3" name="Content Placeholder 2"/>
          <p:cNvSpPr>
            <a:spLocks noGrp="1"/>
          </p:cNvSpPr>
          <p:nvPr>
            <p:ph sz="quarter" idx="13"/>
          </p:nvPr>
        </p:nvSpPr>
        <p:spPr/>
        <p:txBody>
          <a:bodyPr/>
          <a:lstStyle/>
          <a:p>
            <a:pPr marL="114300" indent="0" algn="ctr">
              <a:buNone/>
            </a:pPr>
            <a:r>
              <a:rPr lang="en-GB" sz="3200" dirty="0"/>
              <a:t> Internal capacity</a:t>
            </a:r>
          </a:p>
          <a:p>
            <a:pPr marL="114300" indent="0">
              <a:buNone/>
            </a:pPr>
            <a:endParaRPr lang="en-GB" dirty="0"/>
          </a:p>
          <a:p>
            <a:pPr marL="114300" indent="0">
              <a:buNone/>
            </a:pPr>
            <a:endParaRPr lang="en-GB" dirty="0"/>
          </a:p>
          <a:p>
            <a:pPr marL="11430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668017134"/>
              </p:ext>
            </p:extLst>
          </p:nvPr>
        </p:nvGraphicFramePr>
        <p:xfrm>
          <a:off x="1907704" y="1730877"/>
          <a:ext cx="5256584" cy="4564147"/>
        </p:xfrm>
        <a:graphic>
          <a:graphicData uri="http://schemas.openxmlformats.org/drawingml/2006/table">
            <a:tbl>
              <a:tblPr firstRow="1" bandRow="1">
                <a:tableStyleId>{5C22544A-7EE6-4342-B048-85BDC9FD1C3A}</a:tableStyleId>
              </a:tblPr>
              <a:tblGrid>
                <a:gridCol w="2628292">
                  <a:extLst>
                    <a:ext uri="{9D8B030D-6E8A-4147-A177-3AD203B41FA5}">
                      <a16:colId xmlns:a16="http://schemas.microsoft.com/office/drawing/2014/main" val="20000"/>
                    </a:ext>
                  </a:extLst>
                </a:gridCol>
                <a:gridCol w="2628292">
                  <a:extLst>
                    <a:ext uri="{9D8B030D-6E8A-4147-A177-3AD203B41FA5}">
                      <a16:colId xmlns:a16="http://schemas.microsoft.com/office/drawing/2014/main" val="20001"/>
                    </a:ext>
                  </a:extLst>
                </a:gridCol>
              </a:tblGrid>
              <a:tr h="449347">
                <a:tc>
                  <a:txBody>
                    <a:bodyPr/>
                    <a:lstStyle/>
                    <a:p>
                      <a:r>
                        <a:rPr lang="en-GB" dirty="0"/>
                        <a:t>Strengths</a:t>
                      </a:r>
                    </a:p>
                  </a:txBody>
                  <a:tcPr/>
                </a:tc>
                <a:tc>
                  <a:txBody>
                    <a:bodyPr/>
                    <a:lstStyle/>
                    <a:p>
                      <a:r>
                        <a:rPr lang="en-GB" dirty="0"/>
                        <a:t>Weaknesses </a:t>
                      </a:r>
                    </a:p>
                  </a:txBody>
                  <a:tcPr/>
                </a:tc>
                <a:extLst>
                  <a:ext uri="{0D108BD9-81ED-4DB2-BD59-A6C34878D82A}">
                    <a16:rowId xmlns:a16="http://schemas.microsoft.com/office/drawing/2014/main" val="10000"/>
                  </a:ext>
                </a:extLst>
              </a:tr>
              <a:tr h="1695789">
                <a:tc>
                  <a:txBody>
                    <a:bodyPr/>
                    <a:lstStyle/>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1"/>
                  </a:ext>
                </a:extLst>
              </a:tr>
              <a:tr h="357008">
                <a:tc>
                  <a:txBody>
                    <a:bodyPr/>
                    <a:lstStyle/>
                    <a:p>
                      <a:r>
                        <a:rPr lang="en-GB" dirty="0"/>
                        <a:t>Opportunities</a:t>
                      </a:r>
                    </a:p>
                  </a:txBody>
                  <a:tcPr/>
                </a:tc>
                <a:tc>
                  <a:txBody>
                    <a:bodyPr/>
                    <a:lstStyle/>
                    <a:p>
                      <a:r>
                        <a:rPr lang="en-GB" dirty="0"/>
                        <a:t>Threats</a:t>
                      </a:r>
                    </a:p>
                  </a:txBody>
                  <a:tcPr/>
                </a:tc>
                <a:extLst>
                  <a:ext uri="{0D108BD9-81ED-4DB2-BD59-A6C34878D82A}">
                    <a16:rowId xmlns:a16="http://schemas.microsoft.com/office/drawing/2014/main" val="10002"/>
                  </a:ext>
                </a:extLst>
              </a:tr>
              <a:tr h="1963545">
                <a:tc>
                  <a:txBody>
                    <a:bodyPr/>
                    <a:lstStyle/>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3"/>
                  </a:ext>
                </a:extLst>
              </a:tr>
            </a:tbl>
          </a:graphicData>
        </a:graphic>
      </p:graphicFrame>
      <p:sp>
        <p:nvSpPr>
          <p:cNvPr id="5" name="Rectangle 4"/>
          <p:cNvSpPr/>
          <p:nvPr/>
        </p:nvSpPr>
        <p:spPr>
          <a:xfrm>
            <a:off x="-468560" y="6386509"/>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087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sp>
        <p:nvSpPr>
          <p:cNvPr id="3" name="Content Placeholder 2"/>
          <p:cNvSpPr>
            <a:spLocks noGrp="1"/>
          </p:cNvSpPr>
          <p:nvPr>
            <p:ph sz="quarter" idx="13"/>
          </p:nvPr>
        </p:nvSpPr>
        <p:spPr/>
        <p:txBody>
          <a:bodyPr/>
          <a:lstStyle/>
          <a:p>
            <a:pPr marL="114300" indent="0" algn="ctr">
              <a:buNone/>
            </a:pPr>
            <a:r>
              <a:rPr lang="en-GB" sz="4400" dirty="0"/>
              <a:t>Key Strategic Aims</a:t>
            </a:r>
          </a:p>
          <a:p>
            <a:pPr marL="114300" indent="0" algn="ctr">
              <a:buNone/>
            </a:pPr>
            <a:endParaRPr lang="en-GB" sz="4400" dirty="0"/>
          </a:p>
          <a:p>
            <a:pPr marL="114300" indent="0" algn="ctr">
              <a:buNone/>
            </a:pPr>
            <a:r>
              <a:rPr lang="en-GB" sz="4400" dirty="0"/>
              <a:t>Operational Plans</a:t>
            </a:r>
          </a:p>
        </p:txBody>
      </p:sp>
      <p:sp>
        <p:nvSpPr>
          <p:cNvPr id="5" name="Arrow: Down 4"/>
          <p:cNvSpPr/>
          <p:nvPr/>
        </p:nvSpPr>
        <p:spPr>
          <a:xfrm>
            <a:off x="4329449" y="335699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396552" y="6215487"/>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2575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sp>
        <p:nvSpPr>
          <p:cNvPr id="5" name="Text Placeholder 4"/>
          <p:cNvSpPr>
            <a:spLocks noGrp="1"/>
          </p:cNvSpPr>
          <p:nvPr>
            <p:ph type="body" sz="half" idx="2"/>
          </p:nvPr>
        </p:nvSpPr>
        <p:spPr/>
        <p:txBody>
          <a:bodyPr>
            <a:normAutofit/>
          </a:bodyPr>
          <a:lstStyle/>
          <a:p>
            <a:r>
              <a:rPr lang="en-GB" sz="2400" dirty="0">
                <a:solidFill>
                  <a:srgbClr val="7030A0"/>
                </a:solidFill>
              </a:rPr>
              <a:t>Mission vision values</a:t>
            </a:r>
          </a:p>
          <a:p>
            <a:r>
              <a:rPr lang="en-GB" sz="2400" dirty="0">
                <a:solidFill>
                  <a:srgbClr val="C00000"/>
                </a:solidFill>
              </a:rPr>
              <a:t>We can help you find your direction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617988"/>
            <a:ext cx="3601181" cy="3418857"/>
          </a:xfrm>
          <a:prstGeom prst="rect">
            <a:avLst/>
          </a:prstGeom>
        </p:spPr>
      </p:pic>
    </p:spTree>
    <p:extLst>
      <p:ext uri="{BB962C8B-B14F-4D97-AF65-F5344CB8AC3E}">
        <p14:creationId xmlns:p14="http://schemas.microsoft.com/office/powerpoint/2010/main" val="407195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a:t>Thinking and acting strategically</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190517753"/>
              </p:ext>
            </p:extLst>
          </p:nvPr>
        </p:nvGraphicFramePr>
        <p:xfrm>
          <a:off x="685800" y="2060849"/>
          <a:ext cx="7990656" cy="373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52536" y="6144529"/>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7207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620000" cy="1143000"/>
          </a:xfrm>
        </p:spPr>
        <p:txBody>
          <a:bodyPr>
            <a:normAutofit fontScale="90000"/>
          </a:bodyPr>
          <a:lstStyle/>
          <a:p>
            <a:br>
              <a:rPr lang="en-GB" sz="4400" dirty="0"/>
            </a:br>
            <a:r>
              <a:rPr lang="en-GB" sz="4400" dirty="0"/>
              <a:t>Thinking and acting strategically</a:t>
            </a:r>
          </a:p>
        </p:txBody>
      </p:sp>
      <p:sp>
        <p:nvSpPr>
          <p:cNvPr id="7" name="Content Placeholder 6"/>
          <p:cNvSpPr>
            <a:spLocks noGrp="1"/>
          </p:cNvSpPr>
          <p:nvPr>
            <p:ph sz="quarter" idx="13"/>
          </p:nvPr>
        </p:nvSpPr>
        <p:spPr/>
        <p:txBody>
          <a:bodyPr/>
          <a:lstStyle/>
          <a:p>
            <a:pPr marL="114300" indent="0">
              <a:buNone/>
            </a:pPr>
            <a:r>
              <a:rPr lang="en-GB" dirty="0"/>
              <a:t> </a:t>
            </a:r>
          </a:p>
          <a:p>
            <a:pPr marL="114300" indent="0">
              <a:buNone/>
            </a:pP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771354465"/>
              </p:ext>
            </p:extLst>
          </p:nvPr>
        </p:nvGraphicFramePr>
        <p:xfrm>
          <a:off x="1331640" y="1936186"/>
          <a:ext cx="6096000" cy="318412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796032">
                <a:tc gridSpan="2">
                  <a:txBody>
                    <a:bodyPr/>
                    <a:lstStyle/>
                    <a:p>
                      <a:pPr algn="ctr"/>
                      <a:endParaRPr lang="en-GB" dirty="0"/>
                    </a:p>
                    <a:p>
                      <a:pPr algn="ctr"/>
                      <a:r>
                        <a:rPr lang="en-GB" sz="2400" dirty="0"/>
                        <a:t>Leads to……..</a:t>
                      </a:r>
                    </a:p>
                  </a:txBody>
                  <a:tcPr/>
                </a:tc>
                <a:tc hMerge="1">
                  <a:txBody>
                    <a:bodyPr/>
                    <a:lstStyle/>
                    <a:p>
                      <a:endParaRPr lang="en-GB" dirty="0"/>
                    </a:p>
                  </a:txBody>
                  <a:tcPr/>
                </a:tc>
                <a:extLst>
                  <a:ext uri="{0D108BD9-81ED-4DB2-BD59-A6C34878D82A}">
                    <a16:rowId xmlns:a16="http://schemas.microsoft.com/office/drawing/2014/main" val="10000"/>
                  </a:ext>
                </a:extLst>
              </a:tr>
              <a:tr h="796032">
                <a:tc>
                  <a:txBody>
                    <a:bodyPr/>
                    <a:lstStyle/>
                    <a:p>
                      <a:pPr algn="ctr"/>
                      <a:r>
                        <a:rPr lang="en-GB" sz="2400" dirty="0">
                          <a:solidFill>
                            <a:srgbClr val="7030A0"/>
                          </a:solidFill>
                        </a:rPr>
                        <a:t>Strategic thinking</a:t>
                      </a:r>
                    </a:p>
                  </a:txBody>
                  <a:tcPr/>
                </a:tc>
                <a:tc>
                  <a:txBody>
                    <a:bodyPr/>
                    <a:lstStyle/>
                    <a:p>
                      <a:pPr algn="ctr"/>
                      <a:r>
                        <a:rPr lang="en-GB" sz="2400" dirty="0">
                          <a:solidFill>
                            <a:srgbClr val="7030A0"/>
                          </a:solidFill>
                        </a:rPr>
                        <a:t>Options</a:t>
                      </a:r>
                    </a:p>
                  </a:txBody>
                  <a:tcPr/>
                </a:tc>
                <a:extLst>
                  <a:ext uri="{0D108BD9-81ED-4DB2-BD59-A6C34878D82A}">
                    <a16:rowId xmlns:a16="http://schemas.microsoft.com/office/drawing/2014/main" val="10001"/>
                  </a:ext>
                </a:extLst>
              </a:tr>
              <a:tr h="796032">
                <a:tc>
                  <a:txBody>
                    <a:bodyPr/>
                    <a:lstStyle/>
                    <a:p>
                      <a:pPr algn="ctr"/>
                      <a:r>
                        <a:rPr lang="en-GB" sz="2400" dirty="0">
                          <a:solidFill>
                            <a:srgbClr val="C00000"/>
                          </a:solidFill>
                        </a:rPr>
                        <a:t>Strategic decisions</a:t>
                      </a:r>
                    </a:p>
                  </a:txBody>
                  <a:tcPr/>
                </a:tc>
                <a:tc>
                  <a:txBody>
                    <a:bodyPr/>
                    <a:lstStyle/>
                    <a:p>
                      <a:pPr algn="ctr"/>
                      <a:r>
                        <a:rPr lang="en-GB" sz="2400" dirty="0">
                          <a:solidFill>
                            <a:srgbClr val="C00000"/>
                          </a:solidFill>
                        </a:rPr>
                        <a:t>Choices </a:t>
                      </a:r>
                    </a:p>
                  </a:txBody>
                  <a:tcPr/>
                </a:tc>
                <a:extLst>
                  <a:ext uri="{0D108BD9-81ED-4DB2-BD59-A6C34878D82A}">
                    <a16:rowId xmlns:a16="http://schemas.microsoft.com/office/drawing/2014/main" val="10002"/>
                  </a:ext>
                </a:extLst>
              </a:tr>
              <a:tr h="796032">
                <a:tc>
                  <a:txBody>
                    <a:bodyPr/>
                    <a:lstStyle/>
                    <a:p>
                      <a:pPr algn="ctr"/>
                      <a:r>
                        <a:rPr lang="en-GB" sz="2400" dirty="0">
                          <a:solidFill>
                            <a:schemeClr val="tx1"/>
                          </a:solidFill>
                        </a:rPr>
                        <a:t>Strategic planning</a:t>
                      </a:r>
                    </a:p>
                  </a:txBody>
                  <a:tcPr/>
                </a:tc>
                <a:tc>
                  <a:txBody>
                    <a:bodyPr/>
                    <a:lstStyle/>
                    <a:p>
                      <a:pPr algn="ctr"/>
                      <a:r>
                        <a:rPr lang="en-GB" sz="2400" dirty="0">
                          <a:solidFill>
                            <a:schemeClr val="tx1"/>
                          </a:solidFill>
                        </a:rPr>
                        <a:t>Action</a:t>
                      </a:r>
                    </a:p>
                  </a:txBody>
                  <a:tcPr/>
                </a:tc>
                <a:extLst>
                  <a:ext uri="{0D108BD9-81ED-4DB2-BD59-A6C34878D82A}">
                    <a16:rowId xmlns:a16="http://schemas.microsoft.com/office/drawing/2014/main" val="10003"/>
                  </a:ext>
                </a:extLst>
              </a:tr>
            </a:tbl>
          </a:graphicData>
        </a:graphic>
      </p:graphicFrame>
      <p:sp>
        <p:nvSpPr>
          <p:cNvPr id="4" name="Rectangle 3"/>
          <p:cNvSpPr/>
          <p:nvPr/>
        </p:nvSpPr>
        <p:spPr>
          <a:xfrm>
            <a:off x="-252536" y="6190208"/>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6312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Thinking and acting strategically</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359561320"/>
              </p:ext>
            </p:extLst>
          </p:nvPr>
        </p:nvGraphicFramePr>
        <p:xfrm>
          <a:off x="395536" y="2214696"/>
          <a:ext cx="7620000" cy="2679170"/>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0000"/>
                    </a:ext>
                  </a:extLst>
                </a:gridCol>
                <a:gridCol w="5675784">
                  <a:extLst>
                    <a:ext uri="{9D8B030D-6E8A-4147-A177-3AD203B41FA5}">
                      <a16:colId xmlns:a16="http://schemas.microsoft.com/office/drawing/2014/main" val="20001"/>
                    </a:ext>
                  </a:extLst>
                </a:gridCol>
              </a:tblGrid>
              <a:tr h="433613">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0"/>
                  </a:ext>
                </a:extLst>
              </a:tr>
              <a:tr h="829341">
                <a:tc>
                  <a:txBody>
                    <a:bodyPr/>
                    <a:lstStyle/>
                    <a:p>
                      <a:r>
                        <a:rPr lang="en-GB" sz="2000" dirty="0"/>
                        <a:t>The Long Term is</a:t>
                      </a:r>
                    </a:p>
                  </a:txBody>
                  <a:tcPr/>
                </a:tc>
                <a:tc>
                  <a:txBody>
                    <a:bodyPr/>
                    <a:lstStyle/>
                    <a:p>
                      <a:pPr algn="ctr"/>
                      <a:r>
                        <a:rPr lang="en-GB" sz="3200" dirty="0"/>
                        <a:t>Uncertain, divergent, incomplete, beyond linear</a:t>
                      </a:r>
                    </a:p>
                  </a:txBody>
                  <a:tcPr/>
                </a:tc>
                <a:extLst>
                  <a:ext uri="{0D108BD9-81ED-4DB2-BD59-A6C34878D82A}">
                    <a16:rowId xmlns:a16="http://schemas.microsoft.com/office/drawing/2014/main" val="10001"/>
                  </a:ext>
                </a:extLst>
              </a:tr>
              <a:tr h="1178757">
                <a:tc>
                  <a:txBody>
                    <a:bodyPr/>
                    <a:lstStyle/>
                    <a:p>
                      <a:r>
                        <a:rPr lang="en-GB" sz="2000" dirty="0"/>
                        <a:t>The Short Term is</a:t>
                      </a:r>
                    </a:p>
                  </a:txBody>
                  <a:tcPr/>
                </a:tc>
                <a:tc>
                  <a:txBody>
                    <a:bodyPr/>
                    <a:lstStyle/>
                    <a:p>
                      <a:pPr algn="ctr"/>
                      <a:r>
                        <a:rPr lang="en-GB" sz="3200" dirty="0"/>
                        <a:t>Logical, convergent, pragmatic, deductive</a:t>
                      </a:r>
                    </a:p>
                  </a:txBody>
                  <a:tcPr/>
                </a:tc>
                <a:extLst>
                  <a:ext uri="{0D108BD9-81ED-4DB2-BD59-A6C34878D82A}">
                    <a16:rowId xmlns:a16="http://schemas.microsoft.com/office/drawing/2014/main" val="10002"/>
                  </a:ext>
                </a:extLst>
              </a:tr>
            </a:tbl>
          </a:graphicData>
        </a:graphic>
      </p:graphicFrame>
      <p:sp>
        <p:nvSpPr>
          <p:cNvPr id="5" name="Rectangle 4"/>
          <p:cNvSpPr/>
          <p:nvPr/>
        </p:nvSpPr>
        <p:spPr>
          <a:xfrm>
            <a:off x="-324544" y="6309320"/>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1184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br>
              <a:rPr lang="en-GB" sz="3200" dirty="0"/>
            </a:br>
            <a:endParaRPr lang="en-GB" sz="3200" dirty="0"/>
          </a:p>
        </p:txBody>
      </p:sp>
      <p:sp>
        <p:nvSpPr>
          <p:cNvPr id="3" name="Content Placeholder 2"/>
          <p:cNvSpPr>
            <a:spLocks noGrp="1"/>
          </p:cNvSpPr>
          <p:nvPr>
            <p:ph sz="quarter" idx="13"/>
          </p:nvPr>
        </p:nvSpPr>
        <p:spPr>
          <a:xfrm>
            <a:off x="685330" y="1988841"/>
            <a:ext cx="7772870" cy="3802360"/>
          </a:xfrm>
        </p:spPr>
        <p:txBody>
          <a:bodyPr>
            <a:normAutofit/>
          </a:bodyPr>
          <a:lstStyle/>
          <a:p>
            <a:pPr marL="114300" indent="0" algn="ctr">
              <a:buNone/>
            </a:pPr>
            <a:r>
              <a:rPr lang="en-GB" sz="3200" dirty="0"/>
              <a:t>Leaders have to think: </a:t>
            </a:r>
          </a:p>
          <a:p>
            <a:pPr marL="114300" indent="0" algn="ctr">
              <a:buNone/>
            </a:pPr>
            <a:endParaRPr lang="en-GB" sz="5800" dirty="0"/>
          </a:p>
          <a:p>
            <a:pPr marL="114300" indent="0" algn="ctr">
              <a:buNone/>
            </a:pPr>
            <a:endParaRPr lang="en-GB" sz="5800" dirty="0"/>
          </a:p>
        </p:txBody>
      </p:sp>
      <p:graphicFrame>
        <p:nvGraphicFramePr>
          <p:cNvPr id="5" name="Diagram 4"/>
          <p:cNvGraphicFramePr/>
          <p:nvPr>
            <p:extLst>
              <p:ext uri="{D42A27DB-BD31-4B8C-83A1-F6EECF244321}">
                <p14:modId xmlns:p14="http://schemas.microsoft.com/office/powerpoint/2010/main" val="624121004"/>
              </p:ext>
            </p:extLst>
          </p:nvPr>
        </p:nvGraphicFramePr>
        <p:xfrm>
          <a:off x="1523765" y="282981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52536" y="6253919"/>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874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071303330"/>
              </p:ext>
            </p:extLst>
          </p:nvPr>
        </p:nvGraphicFramePr>
        <p:xfrm>
          <a:off x="685800" y="2366963"/>
          <a:ext cx="7772400" cy="2413000"/>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20000"/>
                    </a:ext>
                  </a:extLst>
                </a:gridCol>
              </a:tblGrid>
              <a:tr h="370840">
                <a:tc>
                  <a:txBody>
                    <a:bodyPr/>
                    <a:lstStyle/>
                    <a:p>
                      <a:endParaRPr lang="en-GB" dirty="0"/>
                    </a:p>
                  </a:txBody>
                  <a:tcPr marL="93269" marR="93269"/>
                </a:tc>
                <a:extLst>
                  <a:ext uri="{0D108BD9-81ED-4DB2-BD59-A6C34878D82A}">
                    <a16:rowId xmlns:a16="http://schemas.microsoft.com/office/drawing/2014/main" val="10000"/>
                  </a:ext>
                </a:extLst>
              </a:tr>
              <a:tr h="370840">
                <a:tc>
                  <a:txBody>
                    <a:bodyPr/>
                    <a:lstStyle/>
                    <a:p>
                      <a:pPr algn="ctr"/>
                      <a:r>
                        <a:rPr lang="en-GB" sz="4400" i="1" dirty="0">
                          <a:solidFill>
                            <a:srgbClr val="C00000"/>
                          </a:solidFill>
                        </a:rPr>
                        <a:t>Big</a:t>
                      </a:r>
                    </a:p>
                    <a:p>
                      <a:pPr algn="ctr"/>
                      <a:endParaRPr lang="en-GB" sz="2800" dirty="0"/>
                    </a:p>
                    <a:p>
                      <a:pPr algn="ctr"/>
                      <a:r>
                        <a:rPr lang="en-GB" sz="2800" dirty="0"/>
                        <a:t>Do we understand how we connect and interact with other organisations and the external environment?</a:t>
                      </a:r>
                    </a:p>
                  </a:txBody>
                  <a:tcPr marL="93269" marR="93269"/>
                </a:tc>
                <a:extLst>
                  <a:ext uri="{0D108BD9-81ED-4DB2-BD59-A6C34878D82A}">
                    <a16:rowId xmlns:a16="http://schemas.microsoft.com/office/drawing/2014/main" val="10001"/>
                  </a:ext>
                </a:extLst>
              </a:tr>
            </a:tbl>
          </a:graphicData>
        </a:graphic>
      </p:graphicFrame>
      <p:sp>
        <p:nvSpPr>
          <p:cNvPr id="5" name="Rectangle 4"/>
          <p:cNvSpPr/>
          <p:nvPr/>
        </p:nvSpPr>
        <p:spPr>
          <a:xfrm>
            <a:off x="-396552" y="6237312"/>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2701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523164454"/>
              </p:ext>
            </p:extLst>
          </p:nvPr>
        </p:nvGraphicFramePr>
        <p:xfrm>
          <a:off x="685800" y="2366963"/>
          <a:ext cx="7772400" cy="3144520"/>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20000"/>
                    </a:ext>
                  </a:extLst>
                </a:gridCol>
              </a:tblGrid>
              <a:tr h="370840">
                <a:tc>
                  <a:txBody>
                    <a:bodyPr/>
                    <a:lstStyle/>
                    <a:p>
                      <a:endParaRPr lang="en-GB" dirty="0"/>
                    </a:p>
                  </a:txBody>
                  <a:tcPr marL="93269" marR="93269"/>
                </a:tc>
                <a:extLst>
                  <a:ext uri="{0D108BD9-81ED-4DB2-BD59-A6C34878D82A}">
                    <a16:rowId xmlns:a16="http://schemas.microsoft.com/office/drawing/2014/main" val="10000"/>
                  </a:ext>
                </a:extLst>
              </a:tr>
              <a:tr h="370840">
                <a:tc>
                  <a:txBody>
                    <a:bodyPr/>
                    <a:lstStyle/>
                    <a:p>
                      <a:pPr algn="ctr"/>
                      <a:r>
                        <a:rPr lang="en-GB" sz="3600" i="1" dirty="0">
                          <a:solidFill>
                            <a:srgbClr val="C00000"/>
                          </a:solidFill>
                        </a:rPr>
                        <a:t>Deep</a:t>
                      </a:r>
                    </a:p>
                    <a:p>
                      <a:endParaRPr lang="en-GB" sz="2800" dirty="0"/>
                    </a:p>
                    <a:p>
                      <a:pPr algn="ctr"/>
                      <a:r>
                        <a:rPr lang="en-GB" sz="2800" dirty="0"/>
                        <a:t>How deeply are we questioning our ways of operating, our interpretation of the past and our anticipation of the future and what level of reflection</a:t>
                      </a:r>
                      <a:r>
                        <a:rPr lang="en-GB" sz="2800" baseline="0" dirty="0"/>
                        <a:t> are we using?</a:t>
                      </a:r>
                      <a:endParaRPr lang="en-GB" sz="2800" dirty="0"/>
                    </a:p>
                  </a:txBody>
                  <a:tcPr marL="93269" marR="93269"/>
                </a:tc>
                <a:extLst>
                  <a:ext uri="{0D108BD9-81ED-4DB2-BD59-A6C34878D82A}">
                    <a16:rowId xmlns:a16="http://schemas.microsoft.com/office/drawing/2014/main" val="10001"/>
                  </a:ext>
                </a:extLst>
              </a:tr>
            </a:tbl>
          </a:graphicData>
        </a:graphic>
      </p:graphicFrame>
      <p:sp>
        <p:nvSpPr>
          <p:cNvPr id="4" name="Rectangle 3"/>
          <p:cNvSpPr/>
          <p:nvPr/>
        </p:nvSpPr>
        <p:spPr>
          <a:xfrm>
            <a:off x="-324544" y="6257083"/>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8517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696033944"/>
              </p:ext>
            </p:extLst>
          </p:nvPr>
        </p:nvGraphicFramePr>
        <p:xfrm>
          <a:off x="685800" y="2366963"/>
          <a:ext cx="7772400" cy="2473960"/>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20000"/>
                    </a:ext>
                  </a:extLst>
                </a:gridCol>
              </a:tblGrid>
              <a:tr h="370840">
                <a:tc>
                  <a:txBody>
                    <a:bodyPr/>
                    <a:lstStyle/>
                    <a:p>
                      <a:endParaRPr lang="en-GB" dirty="0"/>
                    </a:p>
                  </a:txBody>
                  <a:tcPr marL="93269" marR="93269"/>
                </a:tc>
                <a:extLst>
                  <a:ext uri="{0D108BD9-81ED-4DB2-BD59-A6C34878D82A}">
                    <a16:rowId xmlns:a16="http://schemas.microsoft.com/office/drawing/2014/main" val="10000"/>
                  </a:ext>
                </a:extLst>
              </a:tr>
              <a:tr h="370840">
                <a:tc>
                  <a:txBody>
                    <a:bodyPr/>
                    <a:lstStyle/>
                    <a:p>
                      <a:pPr algn="ctr"/>
                      <a:r>
                        <a:rPr lang="en-GB" sz="3600" i="1" dirty="0">
                          <a:solidFill>
                            <a:srgbClr val="C00000"/>
                          </a:solidFill>
                        </a:rPr>
                        <a:t>Long</a:t>
                      </a:r>
                    </a:p>
                    <a:p>
                      <a:pPr algn="ctr"/>
                      <a:endParaRPr lang="en-GB" sz="3200" dirty="0"/>
                    </a:p>
                    <a:p>
                      <a:pPr algn="ctr"/>
                      <a:r>
                        <a:rPr lang="en-GB" sz="3200" dirty="0"/>
                        <a:t>How much do we understand the shape of alternative futures?</a:t>
                      </a:r>
                    </a:p>
                  </a:txBody>
                  <a:tcPr marL="93269" marR="93269"/>
                </a:tc>
                <a:extLst>
                  <a:ext uri="{0D108BD9-81ED-4DB2-BD59-A6C34878D82A}">
                    <a16:rowId xmlns:a16="http://schemas.microsoft.com/office/drawing/2014/main" val="10001"/>
                  </a:ext>
                </a:extLst>
              </a:tr>
            </a:tbl>
          </a:graphicData>
        </a:graphic>
      </p:graphicFrame>
      <p:sp>
        <p:nvSpPr>
          <p:cNvPr id="4" name="Rectangle 3"/>
          <p:cNvSpPr/>
          <p:nvPr/>
        </p:nvSpPr>
        <p:spPr>
          <a:xfrm>
            <a:off x="-324544" y="6329091"/>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6084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Thinking and acting strategically</a:t>
            </a:r>
          </a:p>
        </p:txBody>
      </p:sp>
      <p:sp>
        <p:nvSpPr>
          <p:cNvPr id="3" name="Content Placeholder 2"/>
          <p:cNvSpPr>
            <a:spLocks noGrp="1"/>
          </p:cNvSpPr>
          <p:nvPr>
            <p:ph sz="quarter" idx="13"/>
          </p:nvPr>
        </p:nvSpPr>
        <p:spPr/>
        <p:txBody>
          <a:bodyPr>
            <a:normAutofit fontScale="62500" lnSpcReduction="20000"/>
          </a:bodyPr>
          <a:lstStyle/>
          <a:p>
            <a:pPr marL="114300" indent="0" algn="ctr">
              <a:buNone/>
            </a:pPr>
            <a:r>
              <a:rPr lang="en-GB" sz="2800" b="1" dirty="0"/>
              <a:t>Strategic Thinking </a:t>
            </a:r>
            <a:r>
              <a:rPr lang="en-GB" sz="2800" i="1" dirty="0">
                <a:solidFill>
                  <a:srgbClr val="C00000"/>
                </a:solidFill>
              </a:rPr>
              <a:t>identifies, imagines and understands possible and plausible future operating environments for your organisation and uses that to expand your future potential options.</a:t>
            </a:r>
          </a:p>
          <a:p>
            <a:pPr marL="114300" indent="0">
              <a:buNone/>
            </a:pPr>
            <a:endParaRPr lang="en-GB" dirty="0"/>
          </a:p>
          <a:p>
            <a:pPr marL="114300" indent="0" algn="ctr">
              <a:buNone/>
            </a:pPr>
            <a:r>
              <a:rPr lang="en-GB" sz="2800" b="1" dirty="0"/>
              <a:t>Strategic Thinking </a:t>
            </a:r>
            <a:r>
              <a:rPr lang="en-GB" sz="2800" i="1" dirty="0">
                <a:solidFill>
                  <a:srgbClr val="C00000"/>
                </a:solidFill>
              </a:rPr>
              <a:t>enables you to position effectively in the external environment </a:t>
            </a:r>
          </a:p>
          <a:p>
            <a:pPr marL="114300" indent="0" algn="ctr">
              <a:buNone/>
            </a:pPr>
            <a:endParaRPr lang="en-GB" dirty="0"/>
          </a:p>
          <a:p>
            <a:pPr marL="114300" indent="0" algn="ctr">
              <a:buNone/>
            </a:pPr>
            <a:r>
              <a:rPr lang="en-GB" sz="2800" b="1" dirty="0"/>
              <a:t>Strategic Thinking </a:t>
            </a:r>
            <a:r>
              <a:rPr lang="en-GB" sz="2800" i="1" dirty="0">
                <a:solidFill>
                  <a:srgbClr val="C00000"/>
                </a:solidFill>
              </a:rPr>
              <a:t>enables you to make better informed decisions about action taken today</a:t>
            </a:r>
          </a:p>
        </p:txBody>
      </p:sp>
      <p:sp>
        <p:nvSpPr>
          <p:cNvPr id="5" name="Rectangle 4"/>
          <p:cNvSpPr/>
          <p:nvPr/>
        </p:nvSpPr>
        <p:spPr>
          <a:xfrm>
            <a:off x="-324544" y="6235947"/>
            <a:ext cx="2882391" cy="388696"/>
          </a:xfrm>
          <a:prstGeom prst="rect">
            <a:avLst/>
          </a:prstGeom>
        </p:spPr>
        <p:txBody>
          <a:bodyPr wrap="none">
            <a:spAutoFit/>
          </a:bodyPr>
          <a:lstStyle/>
          <a:p>
            <a:pPr marL="548640" marR="548640" algn="ctr">
              <a:lnSpc>
                <a:spcPct val="107000"/>
              </a:lnSpc>
              <a:spcBef>
                <a:spcPts val="1800"/>
              </a:spcBef>
              <a:spcAft>
                <a:spcPts val="1800"/>
              </a:spcAft>
            </a:pPr>
            <a:r>
              <a:rPr lang="en-GB" dirty="0">
                <a:solidFill>
                  <a:srgbClr val="002060"/>
                </a:solidFill>
                <a:latin typeface="Tahoma" panose="020B0604030504040204" pitchFamily="34" charset="0"/>
                <a:ea typeface="Calibri" panose="020F0502020204030204" pitchFamily="34" charset="0"/>
                <a:cs typeface="Times New Roman" panose="02020603050405020304" pitchFamily="18" charset="0"/>
              </a:rPr>
              <a:t>BCA Leadership</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850086"/>
      </p:ext>
    </p:extLst>
  </p:cSld>
  <p:clrMapOvr>
    <a:masterClrMapping/>
  </p:clrMapOvr>
  <mc:AlternateContent xmlns:mc="http://schemas.openxmlformats.org/markup-compatibility/2006" xmlns:p14="http://schemas.microsoft.com/office/powerpoint/2010/main">
    <mc:Choice Requires="p14">
      <p:transition spd="med" p14:dur="700" advTm="5000">
        <p:fade/>
      </p:transition>
    </mc:Choice>
    <mc:Fallback xmlns="">
      <p:transition spd="med" advTm="5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ATIONKEY" val="DZVUSZ"/>
</p:tagLst>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TM04033925[[fn=Droplet]]</Template>
  <TotalTime>448</TotalTime>
  <Words>495</Words>
  <Application>Microsoft Office PowerPoint</Application>
  <PresentationFormat>On-screen Show (4:3)</PresentationFormat>
  <Paragraphs>135</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Tahoma</vt:lpstr>
      <vt:lpstr>Times New Roman</vt:lpstr>
      <vt:lpstr>Tw Cen MT</vt:lpstr>
      <vt:lpstr>Droplet</vt:lpstr>
      <vt:lpstr>Thinking and Acting Strategically</vt:lpstr>
      <vt:lpstr>Thinking and acting strategically</vt:lpstr>
      <vt:lpstr> Thinking and acting strategically</vt:lpstr>
      <vt:lpstr>Thinking and acting strategically</vt:lpstr>
      <vt:lpstr>Thinking and acting strategically </vt:lpstr>
      <vt:lpstr>Thinking and acting strategically</vt:lpstr>
      <vt:lpstr>Thinking and acting strategically</vt:lpstr>
      <vt:lpstr>Thinking and acting strategically</vt:lpstr>
      <vt:lpstr>Thinking and acting strategically</vt:lpstr>
      <vt:lpstr>Thinking and acting strategically</vt:lpstr>
      <vt:lpstr>Thinking and acting strategically</vt:lpstr>
      <vt:lpstr>Thinking and acting strategically</vt:lpstr>
      <vt:lpstr>Thinking and acting strategically</vt:lpstr>
      <vt:lpstr>Thinking and acting strategically</vt:lpstr>
      <vt:lpstr>Thinking and acting strategically</vt:lpstr>
      <vt:lpstr>Thinking and acting strategically</vt:lpstr>
      <vt:lpstr>Thinking and acting strategically</vt:lpstr>
      <vt:lpstr>Thinking and acting strategically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and acting Strategically</dc:title>
  <dc:creator>CS1</dc:creator>
  <cp:lastModifiedBy>Bill Christopher</cp:lastModifiedBy>
  <cp:revision>25</cp:revision>
  <cp:lastPrinted>2014-01-09T19:29:33Z</cp:lastPrinted>
  <dcterms:created xsi:type="dcterms:W3CDTF">2014-01-08T19:05:47Z</dcterms:created>
  <dcterms:modified xsi:type="dcterms:W3CDTF">2016-10-11T14:22:54Z</dcterms:modified>
</cp:coreProperties>
</file>