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256" r:id="rId2"/>
    <p:sldId id="292" r:id="rId3"/>
    <p:sldId id="293" r:id="rId4"/>
    <p:sldId id="272" r:id="rId5"/>
    <p:sldId id="273" r:id="rId6"/>
    <p:sldId id="298" r:id="rId7"/>
    <p:sldId id="287" r:id="rId8"/>
    <p:sldId id="289" r:id="rId9"/>
    <p:sldId id="299" r:id="rId10"/>
    <p:sldId id="300" r:id="rId11"/>
    <p:sldId id="301" r:id="rId12"/>
    <p:sldId id="294" r:id="rId13"/>
    <p:sldId id="295" r:id="rId14"/>
    <p:sldId id="307" r:id="rId15"/>
    <p:sldId id="296" r:id="rId16"/>
    <p:sldId id="308" r:id="rId17"/>
    <p:sldId id="258" r:id="rId18"/>
    <p:sldId id="268" r:id="rId19"/>
    <p:sldId id="260" r:id="rId20"/>
    <p:sldId id="261" r:id="rId21"/>
    <p:sldId id="274" r:id="rId22"/>
    <p:sldId id="275" r:id="rId23"/>
    <p:sldId id="263" r:id="rId24"/>
    <p:sldId id="265" r:id="rId25"/>
    <p:sldId id="266" r:id="rId26"/>
    <p:sldId id="267" r:id="rId27"/>
    <p:sldId id="269" r:id="rId28"/>
    <p:sldId id="30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p:cViewPr varScale="1">
        <p:scale>
          <a:sx n="72" d="100"/>
          <a:sy n="72" d="100"/>
        </p:scale>
        <p:origin x="738" y="72"/>
      </p:cViewPr>
      <p:guideLst>
        <p:guide orient="horz" pos="2160"/>
        <p:guide pos="2880"/>
      </p:guideLst>
    </p:cSldViewPr>
  </p:slideViewPr>
  <p:notesTextViewPr>
    <p:cViewPr>
      <p:scale>
        <a:sx n="3" d="2"/>
        <a:sy n="3" d="2"/>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5A9E1-1338-4837-9F16-F49F5EC1B8F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GB"/>
        </a:p>
      </dgm:t>
    </dgm:pt>
    <dgm:pt modelId="{1E56917E-70C6-457E-A73B-87942AC96679}">
      <dgm:prSet phldrT="[Text]"/>
      <dgm:spPr/>
      <dgm:t>
        <a:bodyPr/>
        <a:lstStyle/>
        <a:p>
          <a:r>
            <a:rPr lang="en-GB" dirty="0"/>
            <a:t>Emotional intelligence</a:t>
          </a:r>
        </a:p>
      </dgm:t>
    </dgm:pt>
    <dgm:pt modelId="{9AFB5103-38D7-4722-9AA4-73BD6845D48D}" type="parTrans" cxnId="{5E255CE9-2974-401F-B67E-59F986870C07}">
      <dgm:prSet/>
      <dgm:spPr/>
      <dgm:t>
        <a:bodyPr/>
        <a:lstStyle/>
        <a:p>
          <a:endParaRPr lang="en-GB"/>
        </a:p>
      </dgm:t>
    </dgm:pt>
    <dgm:pt modelId="{D4CB604D-6388-4070-A33E-473CA57B051C}" type="sibTrans" cxnId="{5E255CE9-2974-401F-B67E-59F986870C07}">
      <dgm:prSet/>
      <dgm:spPr/>
      <dgm:t>
        <a:bodyPr/>
        <a:lstStyle/>
        <a:p>
          <a:endParaRPr lang="en-GB"/>
        </a:p>
      </dgm:t>
    </dgm:pt>
    <dgm:pt modelId="{DEFC324E-36A8-44FA-86D4-002A1A689491}">
      <dgm:prSet phldrT="[Text]" custT="1"/>
      <dgm:spPr/>
      <dgm:t>
        <a:bodyPr/>
        <a:lstStyle/>
        <a:p>
          <a:r>
            <a:rPr lang="en-GB" sz="1600" b="1" dirty="0"/>
            <a:t>Visionary</a:t>
          </a:r>
        </a:p>
      </dgm:t>
    </dgm:pt>
    <dgm:pt modelId="{9D4FD059-5B9D-49FB-BAC7-65600A307912}" type="parTrans" cxnId="{AD704721-4F7B-4603-8781-2E43472D7558}">
      <dgm:prSet/>
      <dgm:spPr/>
      <dgm:t>
        <a:bodyPr/>
        <a:lstStyle/>
        <a:p>
          <a:endParaRPr lang="en-GB"/>
        </a:p>
      </dgm:t>
    </dgm:pt>
    <dgm:pt modelId="{1FCC27D5-4868-4FB4-A409-1EF1FB644146}" type="sibTrans" cxnId="{AD704721-4F7B-4603-8781-2E43472D7558}">
      <dgm:prSet/>
      <dgm:spPr/>
      <dgm:t>
        <a:bodyPr/>
        <a:lstStyle/>
        <a:p>
          <a:endParaRPr lang="en-GB"/>
        </a:p>
      </dgm:t>
    </dgm:pt>
    <dgm:pt modelId="{9E9CAA99-CC90-4CCC-9F5B-515154C2BFA5}">
      <dgm:prSet phldrT="[Text]" custT="1"/>
      <dgm:spPr/>
      <dgm:t>
        <a:bodyPr/>
        <a:lstStyle/>
        <a:p>
          <a:r>
            <a:rPr lang="en-GB" sz="1600" b="1" dirty="0"/>
            <a:t>Coaching</a:t>
          </a:r>
        </a:p>
      </dgm:t>
    </dgm:pt>
    <dgm:pt modelId="{D9C4C176-45B1-4601-A8E1-465ACB3A3098}" type="parTrans" cxnId="{A3C7754C-6D30-4BB7-9D11-6EF6F4A10627}">
      <dgm:prSet/>
      <dgm:spPr/>
      <dgm:t>
        <a:bodyPr/>
        <a:lstStyle/>
        <a:p>
          <a:endParaRPr lang="en-GB"/>
        </a:p>
      </dgm:t>
    </dgm:pt>
    <dgm:pt modelId="{3070A076-591E-4DFE-A092-A2927C867AC7}" type="sibTrans" cxnId="{A3C7754C-6D30-4BB7-9D11-6EF6F4A10627}">
      <dgm:prSet/>
      <dgm:spPr/>
      <dgm:t>
        <a:bodyPr/>
        <a:lstStyle/>
        <a:p>
          <a:endParaRPr lang="en-GB"/>
        </a:p>
      </dgm:t>
    </dgm:pt>
    <dgm:pt modelId="{013FC953-1403-432D-B935-E7E3D5D5AB53}">
      <dgm:prSet phldrT="[Text]" custT="1"/>
      <dgm:spPr/>
      <dgm:t>
        <a:bodyPr/>
        <a:lstStyle/>
        <a:p>
          <a:r>
            <a:rPr lang="en-GB" sz="1600" b="1" dirty="0"/>
            <a:t>Affliative</a:t>
          </a:r>
        </a:p>
      </dgm:t>
    </dgm:pt>
    <dgm:pt modelId="{ABDB7DBE-F9FE-44AD-B9C0-C6A3CEEE63E8}" type="parTrans" cxnId="{C78BA3E6-75A4-4D10-9E8A-ED3ACA0E8098}">
      <dgm:prSet/>
      <dgm:spPr/>
      <dgm:t>
        <a:bodyPr/>
        <a:lstStyle/>
        <a:p>
          <a:endParaRPr lang="en-GB"/>
        </a:p>
      </dgm:t>
    </dgm:pt>
    <dgm:pt modelId="{B2DB700B-DEDE-494C-9DD3-F03DCD4A6B24}" type="sibTrans" cxnId="{C78BA3E6-75A4-4D10-9E8A-ED3ACA0E8098}">
      <dgm:prSet/>
      <dgm:spPr/>
      <dgm:t>
        <a:bodyPr/>
        <a:lstStyle/>
        <a:p>
          <a:endParaRPr lang="en-GB"/>
        </a:p>
      </dgm:t>
    </dgm:pt>
    <dgm:pt modelId="{F51691E2-ADFA-4D25-B944-890164B93379}">
      <dgm:prSet phldrT="[Text]" custT="1"/>
      <dgm:spPr/>
      <dgm:t>
        <a:bodyPr/>
        <a:lstStyle/>
        <a:p>
          <a:r>
            <a:rPr lang="en-GB" sz="1600" b="1" dirty="0"/>
            <a:t>Democratic</a:t>
          </a:r>
        </a:p>
      </dgm:t>
    </dgm:pt>
    <dgm:pt modelId="{DA4D1757-70B6-4C15-ABCB-1E110FE99BB5}" type="parTrans" cxnId="{ED65DA9B-E34D-4797-B60D-D1EDCFFBD4B8}">
      <dgm:prSet/>
      <dgm:spPr/>
      <dgm:t>
        <a:bodyPr/>
        <a:lstStyle/>
        <a:p>
          <a:endParaRPr lang="en-GB"/>
        </a:p>
      </dgm:t>
    </dgm:pt>
    <dgm:pt modelId="{E449BC62-E167-492B-B3A9-59701262BD2C}" type="sibTrans" cxnId="{ED65DA9B-E34D-4797-B60D-D1EDCFFBD4B8}">
      <dgm:prSet/>
      <dgm:spPr/>
      <dgm:t>
        <a:bodyPr/>
        <a:lstStyle/>
        <a:p>
          <a:endParaRPr lang="en-GB"/>
        </a:p>
      </dgm:t>
    </dgm:pt>
    <dgm:pt modelId="{4644B952-9F23-41B0-A503-EBC7B76C5929}" type="pres">
      <dgm:prSet presAssocID="{B585A9E1-1338-4837-9F16-F49F5EC1B8F1}" presName="composite" presStyleCnt="0">
        <dgm:presLayoutVars>
          <dgm:chMax val="1"/>
          <dgm:dir/>
          <dgm:resizeHandles val="exact"/>
        </dgm:presLayoutVars>
      </dgm:prSet>
      <dgm:spPr/>
    </dgm:pt>
    <dgm:pt modelId="{181E99F7-44AF-4984-81FC-D31885ED9E57}" type="pres">
      <dgm:prSet presAssocID="{B585A9E1-1338-4837-9F16-F49F5EC1B8F1}" presName="radial" presStyleCnt="0">
        <dgm:presLayoutVars>
          <dgm:animLvl val="ctr"/>
        </dgm:presLayoutVars>
      </dgm:prSet>
      <dgm:spPr/>
    </dgm:pt>
    <dgm:pt modelId="{C082D306-F180-4176-8FB9-3A8CBD6F2521}" type="pres">
      <dgm:prSet presAssocID="{1E56917E-70C6-457E-A73B-87942AC96679}" presName="centerShape" presStyleLbl="vennNode1" presStyleIdx="0" presStyleCnt="5"/>
      <dgm:spPr/>
    </dgm:pt>
    <dgm:pt modelId="{3F274B7D-5F16-4B65-BD29-C99349C225FB}" type="pres">
      <dgm:prSet presAssocID="{DEFC324E-36A8-44FA-86D4-002A1A689491}" presName="node" presStyleLbl="vennNode1" presStyleIdx="1" presStyleCnt="5" custScaleX="127199" custScaleY="124940" custRadScaleRad="98962" custRadScaleInc="867">
        <dgm:presLayoutVars>
          <dgm:bulletEnabled val="1"/>
        </dgm:presLayoutVars>
      </dgm:prSet>
      <dgm:spPr/>
    </dgm:pt>
    <dgm:pt modelId="{16FF8D16-04C9-4E1B-B2A2-0ECFAB1B7F0E}" type="pres">
      <dgm:prSet presAssocID="{9E9CAA99-CC90-4CCC-9F5B-515154C2BFA5}" presName="node" presStyleLbl="vennNode1" presStyleIdx="2" presStyleCnt="5" custScaleX="127150" custScaleY="108379" custRadScaleRad="98055" custRadScaleInc="-553">
        <dgm:presLayoutVars>
          <dgm:bulletEnabled val="1"/>
        </dgm:presLayoutVars>
      </dgm:prSet>
      <dgm:spPr/>
    </dgm:pt>
    <dgm:pt modelId="{902B7914-91EA-4AF3-AA41-4861506A332B}" type="pres">
      <dgm:prSet presAssocID="{013FC953-1403-432D-B935-E7E3D5D5AB53}" presName="node" presStyleLbl="vennNode1" presStyleIdx="3" presStyleCnt="5" custScaleX="130039" custScaleY="119861">
        <dgm:presLayoutVars>
          <dgm:bulletEnabled val="1"/>
        </dgm:presLayoutVars>
      </dgm:prSet>
      <dgm:spPr/>
    </dgm:pt>
    <dgm:pt modelId="{12397E87-5097-4C6B-855D-D097FFB20E10}" type="pres">
      <dgm:prSet presAssocID="{F51691E2-ADFA-4D25-B944-890164B93379}" presName="node" presStyleLbl="vennNode1" presStyleIdx="4" presStyleCnt="5" custScaleX="131683" custScaleY="110598">
        <dgm:presLayoutVars>
          <dgm:bulletEnabled val="1"/>
        </dgm:presLayoutVars>
      </dgm:prSet>
      <dgm:spPr/>
    </dgm:pt>
  </dgm:ptLst>
  <dgm:cxnLst>
    <dgm:cxn modelId="{5E255CE9-2974-401F-B67E-59F986870C07}" srcId="{B585A9E1-1338-4837-9F16-F49F5EC1B8F1}" destId="{1E56917E-70C6-457E-A73B-87942AC96679}" srcOrd="0" destOrd="0" parTransId="{9AFB5103-38D7-4722-9AA4-73BD6845D48D}" sibTransId="{D4CB604D-6388-4070-A33E-473CA57B051C}"/>
    <dgm:cxn modelId="{BC5A633C-CE07-4EDA-AD23-F1CBC3FDF048}" type="presOf" srcId="{9E9CAA99-CC90-4CCC-9F5B-515154C2BFA5}" destId="{16FF8D16-04C9-4E1B-B2A2-0ECFAB1B7F0E}" srcOrd="0" destOrd="0" presId="urn:microsoft.com/office/officeart/2005/8/layout/radial3"/>
    <dgm:cxn modelId="{399A0578-3369-4F9C-BD36-8D2C1F8F3427}" type="presOf" srcId="{B585A9E1-1338-4837-9F16-F49F5EC1B8F1}" destId="{4644B952-9F23-41B0-A503-EBC7B76C5929}" srcOrd="0" destOrd="0" presId="urn:microsoft.com/office/officeart/2005/8/layout/radial3"/>
    <dgm:cxn modelId="{2BE232A2-59E1-4AB7-B7A7-EA051AB0615A}" type="presOf" srcId="{F51691E2-ADFA-4D25-B944-890164B93379}" destId="{12397E87-5097-4C6B-855D-D097FFB20E10}" srcOrd="0" destOrd="0" presId="urn:microsoft.com/office/officeart/2005/8/layout/radial3"/>
    <dgm:cxn modelId="{67FC14B1-A0B4-4482-92F0-E08382120137}" type="presOf" srcId="{1E56917E-70C6-457E-A73B-87942AC96679}" destId="{C082D306-F180-4176-8FB9-3A8CBD6F2521}" srcOrd="0" destOrd="0" presId="urn:microsoft.com/office/officeart/2005/8/layout/radial3"/>
    <dgm:cxn modelId="{A3C7754C-6D30-4BB7-9D11-6EF6F4A10627}" srcId="{1E56917E-70C6-457E-A73B-87942AC96679}" destId="{9E9CAA99-CC90-4CCC-9F5B-515154C2BFA5}" srcOrd="1" destOrd="0" parTransId="{D9C4C176-45B1-4601-A8E1-465ACB3A3098}" sibTransId="{3070A076-591E-4DFE-A092-A2927C867AC7}"/>
    <dgm:cxn modelId="{C78BA3E6-75A4-4D10-9E8A-ED3ACA0E8098}" srcId="{1E56917E-70C6-457E-A73B-87942AC96679}" destId="{013FC953-1403-432D-B935-E7E3D5D5AB53}" srcOrd="2" destOrd="0" parTransId="{ABDB7DBE-F9FE-44AD-B9C0-C6A3CEEE63E8}" sibTransId="{B2DB700B-DEDE-494C-9DD3-F03DCD4A6B24}"/>
    <dgm:cxn modelId="{AD704721-4F7B-4603-8781-2E43472D7558}" srcId="{1E56917E-70C6-457E-A73B-87942AC96679}" destId="{DEFC324E-36A8-44FA-86D4-002A1A689491}" srcOrd="0" destOrd="0" parTransId="{9D4FD059-5B9D-49FB-BAC7-65600A307912}" sibTransId="{1FCC27D5-4868-4FB4-A409-1EF1FB644146}"/>
    <dgm:cxn modelId="{ED65DA9B-E34D-4797-B60D-D1EDCFFBD4B8}" srcId="{1E56917E-70C6-457E-A73B-87942AC96679}" destId="{F51691E2-ADFA-4D25-B944-890164B93379}" srcOrd="3" destOrd="0" parTransId="{DA4D1757-70B6-4C15-ABCB-1E110FE99BB5}" sibTransId="{E449BC62-E167-492B-B3A9-59701262BD2C}"/>
    <dgm:cxn modelId="{1A6B4785-A610-4B64-A6BD-CFDF0F34861C}" type="presOf" srcId="{013FC953-1403-432D-B935-E7E3D5D5AB53}" destId="{902B7914-91EA-4AF3-AA41-4861506A332B}" srcOrd="0" destOrd="0" presId="urn:microsoft.com/office/officeart/2005/8/layout/radial3"/>
    <dgm:cxn modelId="{165BC16E-16A0-40E9-9C44-BAB81B24D067}" type="presOf" srcId="{DEFC324E-36A8-44FA-86D4-002A1A689491}" destId="{3F274B7D-5F16-4B65-BD29-C99349C225FB}" srcOrd="0" destOrd="0" presId="urn:microsoft.com/office/officeart/2005/8/layout/radial3"/>
    <dgm:cxn modelId="{E674D000-ECB0-443F-8F6E-4F3148215863}" type="presParOf" srcId="{4644B952-9F23-41B0-A503-EBC7B76C5929}" destId="{181E99F7-44AF-4984-81FC-D31885ED9E57}" srcOrd="0" destOrd="0" presId="urn:microsoft.com/office/officeart/2005/8/layout/radial3"/>
    <dgm:cxn modelId="{8DA226F4-EFEA-4F8B-9AD7-23CCCEB98BAB}" type="presParOf" srcId="{181E99F7-44AF-4984-81FC-D31885ED9E57}" destId="{C082D306-F180-4176-8FB9-3A8CBD6F2521}" srcOrd="0" destOrd="0" presId="urn:microsoft.com/office/officeart/2005/8/layout/radial3"/>
    <dgm:cxn modelId="{0B0F6E2B-A943-4D6B-BB0E-B953DEE455C6}" type="presParOf" srcId="{181E99F7-44AF-4984-81FC-D31885ED9E57}" destId="{3F274B7D-5F16-4B65-BD29-C99349C225FB}" srcOrd="1" destOrd="0" presId="urn:microsoft.com/office/officeart/2005/8/layout/radial3"/>
    <dgm:cxn modelId="{5135DFD3-C25E-4593-96FC-45DE33B25AB9}" type="presParOf" srcId="{181E99F7-44AF-4984-81FC-D31885ED9E57}" destId="{16FF8D16-04C9-4E1B-B2A2-0ECFAB1B7F0E}" srcOrd="2" destOrd="0" presId="urn:microsoft.com/office/officeart/2005/8/layout/radial3"/>
    <dgm:cxn modelId="{068F0804-54A2-4744-8A1D-A4F902019C13}" type="presParOf" srcId="{181E99F7-44AF-4984-81FC-D31885ED9E57}" destId="{902B7914-91EA-4AF3-AA41-4861506A332B}" srcOrd="3" destOrd="0" presId="urn:microsoft.com/office/officeart/2005/8/layout/radial3"/>
    <dgm:cxn modelId="{9415D384-2E2F-41E1-B29D-A99C15DB276E}" type="presParOf" srcId="{181E99F7-44AF-4984-81FC-D31885ED9E57}" destId="{12397E87-5097-4C6B-855D-D097FFB20E10}"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2D306-F180-4176-8FB9-3A8CBD6F2521}">
      <dsp:nvSpPr>
        <dsp:cNvPr id="0" name=""/>
        <dsp:cNvSpPr/>
      </dsp:nvSpPr>
      <dsp:spPr>
        <a:xfrm>
          <a:off x="1910331" y="938419"/>
          <a:ext cx="2301417" cy="23014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Emotional intelligence</a:t>
          </a:r>
        </a:p>
      </dsp:txBody>
      <dsp:txXfrm>
        <a:off x="2247366" y="1275454"/>
        <a:ext cx="1627347" cy="1627347"/>
      </dsp:txXfrm>
    </dsp:sp>
    <dsp:sp modelId="{3F274B7D-5F16-4B65-BD29-C99349C225FB}">
      <dsp:nvSpPr>
        <dsp:cNvPr id="0" name=""/>
        <dsp:cNvSpPr/>
      </dsp:nvSpPr>
      <dsp:spPr>
        <a:xfrm>
          <a:off x="2349394" y="-112776"/>
          <a:ext cx="1463690" cy="1437695"/>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Visionary</a:t>
          </a:r>
        </a:p>
      </dsp:txBody>
      <dsp:txXfrm>
        <a:off x="2563746" y="97770"/>
        <a:ext cx="1034986" cy="1016603"/>
      </dsp:txXfrm>
    </dsp:sp>
    <dsp:sp modelId="{16FF8D16-04C9-4E1B-B2A2-0ECFAB1B7F0E}">
      <dsp:nvSpPr>
        <dsp:cNvPr id="0" name=""/>
        <dsp:cNvSpPr/>
      </dsp:nvSpPr>
      <dsp:spPr>
        <a:xfrm>
          <a:off x="3799023" y="1452799"/>
          <a:ext cx="1463126" cy="124712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Coaching</a:t>
          </a:r>
        </a:p>
      </dsp:txBody>
      <dsp:txXfrm>
        <a:off x="4013293" y="1635436"/>
        <a:ext cx="1034586" cy="881852"/>
      </dsp:txXfrm>
    </dsp:sp>
    <dsp:sp modelId="{902B7914-91EA-4AF3-AA41-4861506A332B}">
      <dsp:nvSpPr>
        <dsp:cNvPr id="0" name=""/>
        <dsp:cNvSpPr/>
      </dsp:nvSpPr>
      <dsp:spPr>
        <a:xfrm>
          <a:off x="2312855" y="2898255"/>
          <a:ext cx="1496370" cy="137925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Affliative</a:t>
          </a:r>
        </a:p>
      </dsp:txBody>
      <dsp:txXfrm>
        <a:off x="2531993" y="3100242"/>
        <a:ext cx="1058094" cy="975277"/>
      </dsp:txXfrm>
    </dsp:sp>
    <dsp:sp modelId="{12397E87-5097-4C6B-855D-D097FFB20E10}">
      <dsp:nvSpPr>
        <dsp:cNvPr id="0" name=""/>
        <dsp:cNvSpPr/>
      </dsp:nvSpPr>
      <dsp:spPr>
        <a:xfrm>
          <a:off x="804644" y="1452798"/>
          <a:ext cx="1515288" cy="127266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Democratic</a:t>
          </a:r>
        </a:p>
      </dsp:txBody>
      <dsp:txXfrm>
        <a:off x="1026553" y="1639175"/>
        <a:ext cx="1071470" cy="89990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t>12/03/2015</a:t>
            </a:r>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D65BF6-B0CA-487B-ABB8-CFB606A5382C}" type="slidenum">
              <a:rPr lang="en-GB" smtClean="0"/>
              <a:t>‹#›</a:t>
            </a:fld>
            <a:endParaRPr lang="en-GB" dirty="0"/>
          </a:p>
        </p:txBody>
      </p:sp>
    </p:spTree>
    <p:extLst>
      <p:ext uri="{BB962C8B-B14F-4D97-AF65-F5344CB8AC3E}">
        <p14:creationId xmlns:p14="http://schemas.microsoft.com/office/powerpoint/2010/main" val="251397332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t>12/03/2015</a:t>
            </a:r>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044D0-D970-4340-A5A1-2AF3BF9E1877}" type="slidenum">
              <a:rPr lang="en-GB" smtClean="0"/>
              <a:t>‹#›</a:t>
            </a:fld>
            <a:endParaRPr lang="en-GB" dirty="0"/>
          </a:p>
        </p:txBody>
      </p:sp>
    </p:spTree>
    <p:extLst>
      <p:ext uri="{BB962C8B-B14F-4D97-AF65-F5344CB8AC3E}">
        <p14:creationId xmlns:p14="http://schemas.microsoft.com/office/powerpoint/2010/main" val="20305011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F044D0-D970-4340-A5A1-2AF3BF9E1877}" type="slidenum">
              <a:rPr lang="en-GB" smtClean="0"/>
              <a:t>1</a:t>
            </a:fld>
            <a:endParaRPr lang="en-GB" dirty="0"/>
          </a:p>
        </p:txBody>
      </p:sp>
      <p:sp>
        <p:nvSpPr>
          <p:cNvPr id="5" name="Date Placeholder 4"/>
          <p:cNvSpPr>
            <a:spLocks noGrp="1"/>
          </p:cNvSpPr>
          <p:nvPr>
            <p:ph type="dt" idx="11"/>
          </p:nvPr>
        </p:nvSpPr>
        <p:spPr/>
        <p:txBody>
          <a:bodyPr/>
          <a:lstStyle/>
          <a:p>
            <a:r>
              <a:rPr lang="en-US" dirty="0"/>
              <a:t>12/03/2015</a:t>
            </a:r>
            <a:endParaRPr lang="en-GB" dirty="0"/>
          </a:p>
        </p:txBody>
      </p:sp>
    </p:spTree>
    <p:extLst>
      <p:ext uri="{BB962C8B-B14F-4D97-AF65-F5344CB8AC3E}">
        <p14:creationId xmlns:p14="http://schemas.microsoft.com/office/powerpoint/2010/main" val="2031639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Accelerate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2220024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Accelerate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2477551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Accelerate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2315755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Accelerate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71EB9DA-F2F3-483B-B037-CE69EBF64E15}" type="slidenum">
              <a:rPr lang="en-GB" smtClean="0"/>
              <a:t>‹#›</a:t>
            </a:fld>
            <a:endParaRPr lang="en-GB"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0989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Accelerate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4005336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dirty="0"/>
              <a:t>Accelerate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1755213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dirty="0"/>
              <a:t>Accelerate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783668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Accelerate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1892132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Accelerate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1429691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Accelerate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4232524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Accelerate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4145958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Accelerate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1150591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Accelerate</a:t>
            </a:r>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9382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Accelerate</a:t>
            </a:r>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3419401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r>
              <a:rPr lang="en-US" dirty="0"/>
              <a:t>Accelerate</a:t>
            </a:r>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4168711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Accelerate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3676637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Accelerate</a:t>
            </a:r>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71EB9DA-F2F3-483B-B037-CE69EBF64E15}" type="slidenum">
              <a:rPr lang="en-GB" smtClean="0"/>
              <a:t>‹#›</a:t>
            </a:fld>
            <a:endParaRPr lang="en-GB" dirty="0"/>
          </a:p>
        </p:txBody>
      </p:sp>
    </p:spTree>
    <p:extLst>
      <p:ext uri="{BB962C8B-B14F-4D97-AF65-F5344CB8AC3E}">
        <p14:creationId xmlns:p14="http://schemas.microsoft.com/office/powerpoint/2010/main" val="190343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r>
              <a:rPr lang="en-US" dirty="0"/>
              <a:t>Accelerate</a:t>
            </a:r>
            <a:endParaRPr lang="en-GB"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71EB9DA-F2F3-483B-B037-CE69EBF64E15}" type="slidenum">
              <a:rPr lang="en-GB" smtClean="0"/>
              <a:t>‹#›</a:t>
            </a:fld>
            <a:endParaRPr lang="en-GB" dirty="0"/>
          </a:p>
        </p:txBody>
      </p:sp>
    </p:spTree>
    <p:extLst>
      <p:ext uri="{BB962C8B-B14F-4D97-AF65-F5344CB8AC3E}">
        <p14:creationId xmlns:p14="http://schemas.microsoft.com/office/powerpoint/2010/main" val="2533443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usiclab.chromeexperiments.com/Experim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543800" cy="2376264"/>
          </a:xfrm>
        </p:spPr>
        <p:txBody>
          <a:bodyPr>
            <a:normAutofit fontScale="90000"/>
          </a:bodyPr>
          <a:lstStyle/>
          <a:p>
            <a:r>
              <a:rPr lang="en-GB" sz="4800" dirty="0"/>
              <a:t>Leadership: </a:t>
            </a:r>
            <a:br>
              <a:rPr lang="en-GB" sz="4800" dirty="0"/>
            </a:br>
            <a:r>
              <a:rPr lang="en-GB" cap="none" dirty="0"/>
              <a:t>innovation, creativity and change</a:t>
            </a:r>
            <a:br>
              <a:rPr lang="en-GB" sz="4800" cap="none" dirty="0"/>
            </a:br>
            <a:endParaRPr lang="en-GB" sz="4800" dirty="0"/>
          </a:p>
        </p:txBody>
      </p:sp>
      <p:sp>
        <p:nvSpPr>
          <p:cNvPr id="3" name="Subtitle 2"/>
          <p:cNvSpPr>
            <a:spLocks noGrp="1"/>
          </p:cNvSpPr>
          <p:nvPr>
            <p:ph type="subTitle" idx="1"/>
          </p:nvPr>
        </p:nvSpPr>
        <p:spPr>
          <a:xfrm>
            <a:off x="4724263" y="3280809"/>
            <a:ext cx="4126979" cy="337592"/>
          </a:xfrm>
        </p:spPr>
        <p:txBody>
          <a:bodyPr>
            <a:noAutofit/>
          </a:bodyPr>
          <a:lstStyle/>
          <a:p>
            <a:pPr algn="ctr"/>
            <a:r>
              <a:rPr lang="en-GB" sz="4000" b="1" dirty="0">
                <a:solidFill>
                  <a:srgbClr val="002060"/>
                </a:solidFill>
              </a:rPr>
              <a:t>case Studies</a:t>
            </a:r>
          </a:p>
        </p:txBody>
      </p:sp>
      <p:sp>
        <p:nvSpPr>
          <p:cNvPr id="7" name="Date Placeholder 6"/>
          <p:cNvSpPr>
            <a:spLocks noGrp="1"/>
          </p:cNvSpPr>
          <p:nvPr>
            <p:ph type="dt" sz="half" idx="10"/>
          </p:nvPr>
        </p:nvSpPr>
        <p:spPr/>
        <p:txBody>
          <a:bodyPr/>
          <a:lstStyle/>
          <a:p>
            <a:endParaRPr lang="en-GB" dirty="0"/>
          </a:p>
          <a:p>
            <a:endParaRPr lang="en-GB" dirty="0"/>
          </a:p>
          <a:p>
            <a:endParaRPr lang="en-GB" dirty="0"/>
          </a:p>
          <a:p>
            <a:endParaRPr lang="en-GB" dirty="0"/>
          </a:p>
          <a:p>
            <a:endParaRPr lang="en-GB" dirty="0"/>
          </a:p>
          <a:p>
            <a:endParaRPr lang="en-GB" dirty="0"/>
          </a:p>
        </p:txBody>
      </p:sp>
      <p:sp>
        <p:nvSpPr>
          <p:cNvPr id="6" name="Rectangle 5"/>
          <p:cNvSpPr/>
          <p:nvPr/>
        </p:nvSpPr>
        <p:spPr>
          <a:xfrm>
            <a:off x="0" y="6193215"/>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75379"/>
            <a:ext cx="3241923" cy="3241923"/>
          </a:xfrm>
          <a:prstGeom prst="rect">
            <a:avLst/>
          </a:prstGeom>
        </p:spPr>
      </p:pic>
    </p:spTree>
    <p:extLst>
      <p:ext uri="{BB962C8B-B14F-4D97-AF65-F5344CB8AC3E}">
        <p14:creationId xmlns:p14="http://schemas.microsoft.com/office/powerpoint/2010/main" val="2134501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Google </a:t>
            </a:r>
            <a:br>
              <a:rPr lang="en-GB" dirty="0"/>
            </a:br>
            <a:r>
              <a:rPr lang="en-GB" sz="3200" dirty="0"/>
              <a:t>the architecture of innovation</a:t>
            </a:r>
          </a:p>
        </p:txBody>
      </p:sp>
      <p:sp>
        <p:nvSpPr>
          <p:cNvPr id="3" name="Content Placeholder 2"/>
          <p:cNvSpPr>
            <a:spLocks noGrp="1"/>
          </p:cNvSpPr>
          <p:nvPr>
            <p:ph sz="quarter" idx="13"/>
          </p:nvPr>
        </p:nvSpPr>
        <p:spPr/>
        <p:txBody>
          <a:bodyPr>
            <a:normAutofit/>
          </a:bodyPr>
          <a:lstStyle/>
          <a:p>
            <a:pPr marL="114300" indent="0" algn="ctr">
              <a:buNone/>
            </a:pPr>
            <a:r>
              <a:rPr lang="en-GB" sz="2800" dirty="0"/>
              <a:t>How we create the architecture</a:t>
            </a:r>
          </a:p>
          <a:p>
            <a:pPr marL="114300" indent="0" algn="ctr">
              <a:buNone/>
            </a:pPr>
            <a:endParaRPr lang="en-GB" sz="2800" dirty="0"/>
          </a:p>
        </p:txBody>
      </p:sp>
      <p:sp>
        <p:nvSpPr>
          <p:cNvPr id="4" name="Date Placeholder 3"/>
          <p:cNvSpPr>
            <a:spLocks noGrp="1"/>
          </p:cNvSpPr>
          <p:nvPr>
            <p:ph type="dt" sz="half" idx="10"/>
          </p:nvPr>
        </p:nvSpPr>
        <p:spPr/>
        <p:txBody>
          <a:bodyPr/>
          <a:lstStyle/>
          <a:p>
            <a:r>
              <a:rPr lang="en-US" dirty="0"/>
              <a:t>Accelerate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71611"/>
            <a:ext cx="8023435" cy="4837709"/>
          </a:xfrm>
          <a:prstGeom prst="rect">
            <a:avLst/>
          </a:prstGeom>
        </p:spPr>
      </p:pic>
      <p:sp>
        <p:nvSpPr>
          <p:cNvPr id="6" name="Rectangle 5"/>
          <p:cNvSpPr/>
          <p:nvPr/>
        </p:nvSpPr>
        <p:spPr>
          <a:xfrm>
            <a:off x="-468560" y="6427911"/>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9631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Google </a:t>
            </a:r>
            <a:br>
              <a:rPr lang="en-GB" dirty="0"/>
            </a:br>
            <a:r>
              <a:rPr lang="en-GB" sz="3200" dirty="0"/>
              <a:t>the architecture of innovation</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05655" y="2366963"/>
            <a:ext cx="5132689" cy="3424237"/>
          </a:xfrm>
        </p:spPr>
      </p:pic>
      <p:sp>
        <p:nvSpPr>
          <p:cNvPr id="4" name="Date Placeholder 3"/>
          <p:cNvSpPr>
            <a:spLocks noGrp="1"/>
          </p:cNvSpPr>
          <p:nvPr>
            <p:ph type="dt" sz="half" idx="10"/>
          </p:nvPr>
        </p:nvSpPr>
        <p:spPr/>
        <p:txBody>
          <a:bodyPr/>
          <a:lstStyle/>
          <a:p>
            <a:endParaRPr lang="en-GB" dirty="0"/>
          </a:p>
          <a:p>
            <a:endParaRPr lang="en-GB" dirty="0"/>
          </a:p>
        </p:txBody>
      </p:sp>
      <p:sp>
        <p:nvSpPr>
          <p:cNvPr id="3" name="Rectangle 2"/>
          <p:cNvSpPr/>
          <p:nvPr/>
        </p:nvSpPr>
        <p:spPr>
          <a:xfrm>
            <a:off x="-180528" y="6090787"/>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5663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Virgin</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23765" y="1772816"/>
            <a:ext cx="6192688" cy="3024336"/>
          </a:xfrm>
        </p:spPr>
      </p:pic>
      <p:sp>
        <p:nvSpPr>
          <p:cNvPr id="4" name="Date Placeholder 3"/>
          <p:cNvSpPr>
            <a:spLocks noGrp="1"/>
          </p:cNvSpPr>
          <p:nvPr>
            <p:ph type="dt" sz="half" idx="10"/>
          </p:nvPr>
        </p:nvSpPr>
        <p:spPr/>
        <p:txBody>
          <a:bodyPr/>
          <a:lstStyle/>
          <a:p>
            <a:endParaRPr lang="en-GB" dirty="0"/>
          </a:p>
          <a:p>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737" y="0"/>
            <a:ext cx="2340095" cy="2082980"/>
          </a:xfrm>
          <a:prstGeom prst="rect">
            <a:avLst/>
          </a:prstGeom>
        </p:spPr>
      </p:pic>
      <p:sp>
        <p:nvSpPr>
          <p:cNvPr id="7" name="Rectangle 6"/>
          <p:cNvSpPr/>
          <p:nvPr/>
        </p:nvSpPr>
        <p:spPr>
          <a:xfrm>
            <a:off x="-252536" y="6165304"/>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7433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Virgin Architecture</a:t>
            </a:r>
          </a:p>
        </p:txBody>
      </p:sp>
      <p:sp>
        <p:nvSpPr>
          <p:cNvPr id="3" name="Content Placeholder 2"/>
          <p:cNvSpPr>
            <a:spLocks noGrp="1"/>
          </p:cNvSpPr>
          <p:nvPr>
            <p:ph sz="quarter" idx="13"/>
          </p:nvPr>
        </p:nvSpPr>
        <p:spPr>
          <a:xfrm>
            <a:off x="685330" y="1700809"/>
            <a:ext cx="7772870" cy="4090392"/>
          </a:xfrm>
        </p:spPr>
        <p:txBody>
          <a:bodyPr>
            <a:normAutofit fontScale="55000" lnSpcReduction="20000"/>
          </a:bodyPr>
          <a:lstStyle/>
          <a:p>
            <a:pPr algn="ctr"/>
            <a:r>
              <a:rPr lang="en-GB" sz="2500" dirty="0"/>
              <a:t>No real sense of management hierarchy </a:t>
            </a:r>
          </a:p>
          <a:p>
            <a:pPr algn="ctr"/>
            <a:r>
              <a:rPr lang="en-GB" sz="2500" dirty="0"/>
              <a:t>“Hands-off” policy with managers</a:t>
            </a:r>
          </a:p>
          <a:p>
            <a:pPr algn="ctr"/>
            <a:r>
              <a:rPr lang="en-GB" sz="2500" dirty="0"/>
              <a:t>Encourage their own people’s initiatives</a:t>
            </a:r>
          </a:p>
          <a:p>
            <a:pPr algn="ctr"/>
            <a:r>
              <a:rPr lang="en-GB" sz="2500" dirty="0"/>
              <a:t>Provide freedom</a:t>
            </a:r>
          </a:p>
          <a:p>
            <a:pPr algn="ctr"/>
            <a:r>
              <a:rPr lang="en-GB" sz="2500" dirty="0"/>
              <a:t>Enable people to have a sense of responsibility</a:t>
            </a:r>
          </a:p>
          <a:p>
            <a:pPr algn="ctr"/>
            <a:r>
              <a:rPr lang="en-GB" sz="2500" dirty="0"/>
              <a:t>Give ownership</a:t>
            </a:r>
          </a:p>
          <a:p>
            <a:pPr algn="ctr"/>
            <a:r>
              <a:rPr lang="en-GB" sz="2500" dirty="0"/>
              <a:t>Provide an enriching atmosphere </a:t>
            </a:r>
          </a:p>
          <a:p>
            <a:pPr algn="ctr"/>
            <a:r>
              <a:rPr lang="en-GB" sz="2500" dirty="0"/>
              <a:t>Establish an innovating and pioneering culture</a:t>
            </a:r>
          </a:p>
          <a:p>
            <a:pPr algn="ctr"/>
            <a:r>
              <a:rPr lang="en-GB" sz="2500" dirty="0"/>
              <a:t>Value innovation and differentiation in tired markets</a:t>
            </a:r>
          </a:p>
          <a:p>
            <a:pPr algn="ctr"/>
            <a:r>
              <a:rPr lang="en-GB" sz="2500" dirty="0"/>
              <a:t>Work effectively as team players</a:t>
            </a:r>
          </a:p>
          <a:p>
            <a:pPr algn="ctr"/>
            <a:r>
              <a:rPr lang="en-GB" sz="2500" dirty="0"/>
              <a:t>Provide better quality products than any competitor in a complacent market.</a:t>
            </a:r>
          </a:p>
          <a:p>
            <a:pPr marL="114300" indent="0">
              <a:buNone/>
            </a:pPr>
            <a:endParaRPr lang="en-GB" dirty="0"/>
          </a:p>
        </p:txBody>
      </p:sp>
      <p:sp>
        <p:nvSpPr>
          <p:cNvPr id="4" name="Date Placeholder 3"/>
          <p:cNvSpPr>
            <a:spLocks noGrp="1"/>
          </p:cNvSpPr>
          <p:nvPr>
            <p:ph type="dt" sz="half" idx="10"/>
          </p:nvPr>
        </p:nvSpPr>
        <p:spPr/>
        <p:txBody>
          <a:bodyPr/>
          <a:lstStyle/>
          <a:p>
            <a:endParaRPr lang="en-GB" dirty="0"/>
          </a:p>
          <a:p>
            <a:endParaRPr lang="en-GB" dirty="0"/>
          </a:p>
        </p:txBody>
      </p:sp>
      <p:sp>
        <p:nvSpPr>
          <p:cNvPr id="6" name="Rectangle 5"/>
          <p:cNvSpPr/>
          <p:nvPr/>
        </p:nvSpPr>
        <p:spPr>
          <a:xfrm>
            <a:off x="-324544" y="6248401"/>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221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Virgin Architecture</a:t>
            </a:r>
          </a:p>
        </p:txBody>
      </p:sp>
      <p:sp>
        <p:nvSpPr>
          <p:cNvPr id="3" name="Content Placeholder 2"/>
          <p:cNvSpPr>
            <a:spLocks noGrp="1"/>
          </p:cNvSpPr>
          <p:nvPr>
            <p:ph sz="quarter" idx="13"/>
          </p:nvPr>
        </p:nvSpPr>
        <p:spPr/>
        <p:txBody>
          <a:bodyPr/>
          <a:lstStyle/>
          <a:p>
            <a:r>
              <a:rPr lang="en-GB" dirty="0"/>
              <a:t>Seek new opportunities</a:t>
            </a:r>
          </a:p>
          <a:p>
            <a:r>
              <a:rPr lang="en-GB" dirty="0"/>
              <a:t>Build business … don’t buy</a:t>
            </a:r>
          </a:p>
          <a:p>
            <a:r>
              <a:rPr lang="en-GB" dirty="0"/>
              <a:t>Operate as smaller individual companies</a:t>
            </a:r>
          </a:p>
          <a:p>
            <a:r>
              <a:rPr lang="en-GB" dirty="0"/>
              <a:t>Build business around people</a:t>
            </a:r>
          </a:p>
          <a:p>
            <a:r>
              <a:rPr lang="en-GB" dirty="0"/>
              <a:t>Give back to consumer and society</a:t>
            </a:r>
          </a:p>
          <a:p>
            <a:r>
              <a:rPr lang="en-GB" dirty="0"/>
              <a:t>Strong CSR inline with core business</a:t>
            </a:r>
          </a:p>
          <a:p>
            <a:r>
              <a:rPr lang="en-GB" dirty="0"/>
              <a:t>Use strong brand</a:t>
            </a:r>
          </a:p>
        </p:txBody>
      </p:sp>
      <p:sp>
        <p:nvSpPr>
          <p:cNvPr id="4" name="Date Placeholder 3"/>
          <p:cNvSpPr>
            <a:spLocks noGrp="1"/>
          </p:cNvSpPr>
          <p:nvPr>
            <p:ph type="dt" sz="half" idx="10"/>
          </p:nvPr>
        </p:nvSpPr>
        <p:spPr/>
        <p:txBody>
          <a:bodyPr/>
          <a:lstStyle/>
          <a:p>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2629" y="1772816"/>
            <a:ext cx="1944216" cy="1730598"/>
          </a:xfrm>
          <a:prstGeom prst="rect">
            <a:avLst/>
          </a:prstGeom>
        </p:spPr>
      </p:pic>
      <p:sp>
        <p:nvSpPr>
          <p:cNvPr id="7" name="Rectangle 6"/>
          <p:cNvSpPr/>
          <p:nvPr/>
        </p:nvSpPr>
        <p:spPr>
          <a:xfrm>
            <a:off x="-180528" y="6172550"/>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9968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Virgin Brand</a:t>
            </a:r>
          </a:p>
        </p:txBody>
      </p:sp>
      <p:sp>
        <p:nvSpPr>
          <p:cNvPr id="3" name="Content Placeholder 2"/>
          <p:cNvSpPr>
            <a:spLocks noGrp="1"/>
          </p:cNvSpPr>
          <p:nvPr>
            <p:ph sz="quarter" idx="13"/>
          </p:nvPr>
        </p:nvSpPr>
        <p:spPr>
          <a:xfrm>
            <a:off x="685330" y="1916833"/>
            <a:ext cx="7772870" cy="3874368"/>
          </a:xfrm>
        </p:spPr>
        <p:txBody>
          <a:bodyPr>
            <a:normAutofit fontScale="77500" lnSpcReduction="20000"/>
          </a:bodyPr>
          <a:lstStyle/>
          <a:p>
            <a:r>
              <a:rPr lang="en-GB" dirty="0"/>
              <a:t>Virgin’s identifies complacency in the market. </a:t>
            </a:r>
          </a:p>
          <a:p>
            <a:r>
              <a:rPr lang="en-GB" dirty="0"/>
              <a:t>Always tries to offer more for less </a:t>
            </a:r>
          </a:p>
          <a:p>
            <a:r>
              <a:rPr lang="en-GB" dirty="0"/>
              <a:t>Consumer’s champion </a:t>
            </a:r>
          </a:p>
          <a:p>
            <a:r>
              <a:rPr lang="en-GB" dirty="0"/>
              <a:t>Development of trust and respect </a:t>
            </a:r>
          </a:p>
          <a:p>
            <a:r>
              <a:rPr lang="en-GB" dirty="0"/>
              <a:t>Management are not restricted</a:t>
            </a:r>
          </a:p>
          <a:p>
            <a:r>
              <a:rPr lang="en-GB" dirty="0"/>
              <a:t>A flat management structure helps encourage innovation; provides flexibility and promotes the values of shared ownership and responsibility.</a:t>
            </a:r>
          </a:p>
          <a:p>
            <a:r>
              <a:rPr lang="en-GB" dirty="0"/>
              <a:t>Innovation and differentiation</a:t>
            </a:r>
          </a:p>
          <a:p>
            <a:r>
              <a:rPr lang="en-GB" dirty="0"/>
              <a:t>Fun and daring </a:t>
            </a:r>
          </a:p>
          <a:p>
            <a:r>
              <a:rPr lang="en-GB" dirty="0"/>
              <a:t>Anti establishment </a:t>
            </a:r>
          </a:p>
        </p:txBody>
      </p:sp>
      <p:sp>
        <p:nvSpPr>
          <p:cNvPr id="4" name="Date Placeholder 3"/>
          <p:cNvSpPr>
            <a:spLocks noGrp="1"/>
          </p:cNvSpPr>
          <p:nvPr>
            <p:ph type="dt" sz="half" idx="10"/>
          </p:nvPr>
        </p:nvSpPr>
        <p:spPr/>
        <p:txBody>
          <a:bodyPr/>
          <a:lstStyle/>
          <a:p>
            <a:endParaRPr lang="en-GB" dirty="0"/>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2629" y="1772816"/>
            <a:ext cx="1944216" cy="1730598"/>
          </a:xfrm>
          <a:prstGeom prst="rect">
            <a:avLst/>
          </a:prstGeom>
        </p:spPr>
      </p:pic>
      <p:sp>
        <p:nvSpPr>
          <p:cNvPr id="7" name="Rectangle 6"/>
          <p:cNvSpPr/>
          <p:nvPr/>
        </p:nvSpPr>
        <p:spPr>
          <a:xfrm>
            <a:off x="-252536" y="6248401"/>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995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Virgin Project Criteria </a:t>
            </a:r>
          </a:p>
        </p:txBody>
      </p:sp>
      <p:sp>
        <p:nvSpPr>
          <p:cNvPr id="3" name="Content Placeholder 2"/>
          <p:cNvSpPr>
            <a:spLocks noGrp="1"/>
          </p:cNvSpPr>
          <p:nvPr>
            <p:ph sz="quarter" idx="13"/>
          </p:nvPr>
        </p:nvSpPr>
        <p:spPr/>
        <p:txBody>
          <a:bodyPr>
            <a:normAutofit fontScale="70000" lnSpcReduction="20000"/>
          </a:bodyPr>
          <a:lstStyle/>
          <a:p>
            <a:pPr marL="114300" indent="0">
              <a:buNone/>
            </a:pPr>
            <a:r>
              <a:rPr lang="en-GB" sz="3200" dirty="0"/>
              <a:t>Involvement in new projects must meet 4/5 criteria:</a:t>
            </a:r>
          </a:p>
          <a:p>
            <a:pPr marL="114300" indent="0">
              <a:buNone/>
            </a:pPr>
            <a:endParaRPr lang="en-GB" sz="3200" dirty="0"/>
          </a:p>
          <a:p>
            <a:r>
              <a:rPr lang="en-GB" sz="3200" dirty="0"/>
              <a:t>Innovative</a:t>
            </a:r>
          </a:p>
          <a:p>
            <a:r>
              <a:rPr lang="en-GB" sz="3200" dirty="0"/>
              <a:t>Good quality</a:t>
            </a:r>
          </a:p>
          <a:p>
            <a:r>
              <a:rPr lang="en-GB" sz="3200" dirty="0"/>
              <a:t>Challenge authority</a:t>
            </a:r>
          </a:p>
          <a:p>
            <a:r>
              <a:rPr lang="en-GB" sz="3200" dirty="0"/>
              <a:t>Offer VFM</a:t>
            </a:r>
          </a:p>
          <a:p>
            <a:r>
              <a:rPr lang="en-GB" sz="3200" dirty="0"/>
              <a:t>Growing market</a:t>
            </a:r>
          </a:p>
          <a:p>
            <a:pPr marL="114300" indent="0">
              <a:buNone/>
            </a:pPr>
            <a:endParaRPr lang="en-GB" dirty="0"/>
          </a:p>
        </p:txBody>
      </p:sp>
      <p:sp>
        <p:nvSpPr>
          <p:cNvPr id="4" name="Date Placeholder 3"/>
          <p:cNvSpPr>
            <a:spLocks noGrp="1"/>
          </p:cNvSpPr>
          <p:nvPr>
            <p:ph type="dt" sz="half" idx="10"/>
          </p:nvPr>
        </p:nvSpPr>
        <p:spPr/>
        <p:txBody>
          <a:bodyPr/>
          <a:lstStyle/>
          <a:p>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3245895"/>
            <a:ext cx="1872208" cy="1666501"/>
          </a:xfrm>
          <a:prstGeom prst="rect">
            <a:avLst/>
          </a:prstGeom>
        </p:spPr>
      </p:pic>
      <p:sp>
        <p:nvSpPr>
          <p:cNvPr id="7" name="Rectangle 6"/>
          <p:cNvSpPr/>
          <p:nvPr/>
        </p:nvSpPr>
        <p:spPr>
          <a:xfrm>
            <a:off x="-324544" y="6219259"/>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141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r>
              <a:rPr lang="en-GB" dirty="0"/>
              <a:t>Leadership Architecture</a:t>
            </a:r>
            <a:br>
              <a:rPr lang="en-GB" dirty="0"/>
            </a:br>
            <a:r>
              <a:rPr lang="en-GB" sz="2800" cap="none" dirty="0"/>
              <a:t>innovation, creativity and change</a:t>
            </a:r>
            <a:br>
              <a:rPr lang="en-GB" sz="2800" b="1" dirty="0">
                <a:solidFill>
                  <a:srgbClr val="002060"/>
                </a:solidFill>
              </a:rPr>
            </a:br>
            <a:br>
              <a:rPr lang="en-GB" dirty="0"/>
            </a:br>
            <a:endParaRPr lang="en-GB" dirty="0"/>
          </a:p>
        </p:txBody>
      </p:sp>
      <p:sp>
        <p:nvSpPr>
          <p:cNvPr id="3" name="Content Placeholder 2"/>
          <p:cNvSpPr>
            <a:spLocks noGrp="1"/>
          </p:cNvSpPr>
          <p:nvPr>
            <p:ph sz="quarter" idx="13"/>
          </p:nvPr>
        </p:nvSpPr>
        <p:spPr/>
        <p:txBody>
          <a:bodyPr>
            <a:normAutofit fontScale="77500" lnSpcReduction="20000"/>
          </a:bodyPr>
          <a:lstStyle/>
          <a:p>
            <a:endParaRPr lang="en-GB" dirty="0"/>
          </a:p>
          <a:p>
            <a:pPr marL="114300" indent="0" algn="ctr">
              <a:buNone/>
            </a:pPr>
            <a:r>
              <a:rPr lang="en-GB" sz="4800" dirty="0"/>
              <a:t>Towards a New Model of Leadership for the NHS</a:t>
            </a:r>
          </a:p>
          <a:p>
            <a:pPr marL="114300" indent="0" algn="ctr">
              <a:buNone/>
            </a:pPr>
            <a:r>
              <a:rPr lang="en-GB" sz="2800" dirty="0"/>
              <a:t>John Storey and Richard Holti</a:t>
            </a:r>
          </a:p>
          <a:p>
            <a:pPr marL="114300" indent="0" algn="ctr">
              <a:buNone/>
            </a:pPr>
            <a:r>
              <a:rPr lang="en-GB" sz="2800" dirty="0"/>
              <a:t>The Open University Business School &amp; the NHS Leadership Academy </a:t>
            </a:r>
          </a:p>
          <a:p>
            <a:pPr marL="114300" indent="0" algn="ctr">
              <a:buNone/>
            </a:pPr>
            <a:r>
              <a:rPr lang="en-GB" sz="2800" dirty="0"/>
              <a:t>June 2013</a:t>
            </a:r>
          </a:p>
        </p:txBody>
      </p:sp>
      <p:sp>
        <p:nvSpPr>
          <p:cNvPr id="5" name="Date Placeholder 4"/>
          <p:cNvSpPr>
            <a:spLocks noGrp="1"/>
          </p:cNvSpPr>
          <p:nvPr>
            <p:ph type="dt" sz="half" idx="10"/>
          </p:nvPr>
        </p:nvSpPr>
        <p:spPr/>
        <p:txBody>
          <a:bodyPr/>
          <a:lstStyle/>
          <a:p>
            <a:endParaRPr lang="en-GB" dirty="0"/>
          </a:p>
          <a:p>
            <a:endParaRPr lang="en-GB" dirty="0"/>
          </a:p>
        </p:txBody>
      </p:sp>
      <p:sp>
        <p:nvSpPr>
          <p:cNvPr id="4" name="Rectangle 3"/>
          <p:cNvSpPr/>
          <p:nvPr/>
        </p:nvSpPr>
        <p:spPr>
          <a:xfrm>
            <a:off x="-180528" y="6085040"/>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1676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 Architecture</a:t>
            </a:r>
            <a:br>
              <a:rPr lang="en-GB" dirty="0"/>
            </a:br>
            <a:r>
              <a:rPr lang="en-GB" sz="2800" cap="none" dirty="0"/>
              <a:t>innovation, creativity and change</a:t>
            </a:r>
            <a:br>
              <a:rPr lang="en-GB" sz="2800" b="1" dirty="0">
                <a:solidFill>
                  <a:srgbClr val="002060"/>
                </a:solidFill>
              </a:rPr>
            </a:br>
            <a:endParaRPr lang="en-GB" sz="2800" dirty="0"/>
          </a:p>
        </p:txBody>
      </p:sp>
      <p:sp>
        <p:nvSpPr>
          <p:cNvPr id="3" name="Content Placeholder 2"/>
          <p:cNvSpPr>
            <a:spLocks noGrp="1"/>
          </p:cNvSpPr>
          <p:nvPr>
            <p:ph sz="quarter" idx="13"/>
          </p:nvPr>
        </p:nvSpPr>
        <p:spPr/>
        <p:txBody>
          <a:bodyPr>
            <a:normAutofit fontScale="62500" lnSpcReduction="20000"/>
          </a:bodyPr>
          <a:lstStyle/>
          <a:p>
            <a:pPr marL="114300" indent="0">
              <a:buNone/>
            </a:pPr>
            <a:endParaRPr lang="en-GB" dirty="0"/>
          </a:p>
          <a:p>
            <a:pPr marL="114300" indent="0" algn="ctr">
              <a:buNone/>
            </a:pPr>
            <a:r>
              <a:rPr lang="en-GB" sz="3200" dirty="0"/>
              <a:t>“In recent years a </a:t>
            </a:r>
            <a:r>
              <a:rPr lang="en-GB" sz="3200" b="1" dirty="0"/>
              <a:t>command and control </a:t>
            </a:r>
            <a:r>
              <a:rPr lang="en-GB" sz="3200" dirty="0"/>
              <a:t>culture and matching set of mechanisms and styles has been seen to be prevalent.”</a:t>
            </a:r>
          </a:p>
          <a:p>
            <a:pPr marL="114300" indent="0" algn="ctr">
              <a:buNone/>
            </a:pPr>
            <a:endParaRPr lang="en-GB" sz="3200" dirty="0"/>
          </a:p>
          <a:p>
            <a:pPr marL="114300" indent="0" algn="ctr">
              <a:buNone/>
            </a:pPr>
            <a:r>
              <a:rPr lang="en-GB" sz="3200" dirty="0"/>
              <a:t>“The Kings Fund has recently stressed the importance of moving from the </a:t>
            </a:r>
            <a:r>
              <a:rPr lang="en-GB" sz="3200" b="1" dirty="0"/>
              <a:t>pace setting</a:t>
            </a:r>
            <a:r>
              <a:rPr lang="en-GB" sz="3200" dirty="0"/>
              <a:t>, command and control and target driven approach.”</a:t>
            </a:r>
          </a:p>
          <a:p>
            <a:pPr marL="114300" indent="0" algn="ctr">
              <a:buNone/>
            </a:pPr>
            <a:r>
              <a:rPr lang="en-GB" sz="3200" dirty="0"/>
              <a:t> </a:t>
            </a:r>
          </a:p>
        </p:txBody>
      </p:sp>
      <p:sp>
        <p:nvSpPr>
          <p:cNvPr id="5" name="Date Placeholder 4"/>
          <p:cNvSpPr>
            <a:spLocks noGrp="1"/>
          </p:cNvSpPr>
          <p:nvPr>
            <p:ph type="dt" sz="half" idx="10"/>
          </p:nvPr>
        </p:nvSpPr>
        <p:spPr/>
        <p:txBody>
          <a:bodyPr/>
          <a:lstStyle/>
          <a:p>
            <a:endParaRPr lang="en-GB" dirty="0"/>
          </a:p>
          <a:p>
            <a:endParaRPr lang="en-GB" dirty="0"/>
          </a:p>
        </p:txBody>
      </p:sp>
      <p:sp>
        <p:nvSpPr>
          <p:cNvPr id="4" name="Rectangle 3"/>
          <p:cNvSpPr/>
          <p:nvPr/>
        </p:nvSpPr>
        <p:spPr>
          <a:xfrm>
            <a:off x="-252536" y="6151996"/>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6783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 Architecture</a:t>
            </a:r>
            <a:br>
              <a:rPr lang="en-GB" sz="2800" b="1" dirty="0">
                <a:solidFill>
                  <a:srgbClr val="002060"/>
                </a:solidFill>
              </a:rPr>
            </a:br>
            <a:r>
              <a:rPr lang="en-GB" sz="2800" cap="none" dirty="0"/>
              <a:t>innovation, creativity and change</a:t>
            </a:r>
            <a:endParaRPr lang="en-GB" sz="2800" dirty="0"/>
          </a:p>
        </p:txBody>
      </p:sp>
      <p:sp>
        <p:nvSpPr>
          <p:cNvPr id="3" name="Content Placeholder 2"/>
          <p:cNvSpPr>
            <a:spLocks noGrp="1"/>
          </p:cNvSpPr>
          <p:nvPr>
            <p:ph sz="quarter" idx="13"/>
          </p:nvPr>
        </p:nvSpPr>
        <p:spPr/>
        <p:txBody>
          <a:bodyPr>
            <a:normAutofit fontScale="77500" lnSpcReduction="20000"/>
          </a:bodyPr>
          <a:lstStyle/>
          <a:p>
            <a:pPr marL="114300" indent="0">
              <a:buNone/>
            </a:pPr>
            <a:endParaRPr lang="en-GB" dirty="0"/>
          </a:p>
          <a:p>
            <a:pPr marL="114300" indent="0" algn="ctr">
              <a:buNone/>
            </a:pPr>
            <a:r>
              <a:rPr lang="en-GB" sz="3200" i="1" dirty="0"/>
              <a:t>“In the report on the Commission on Leadership subtitled </a:t>
            </a:r>
            <a:r>
              <a:rPr lang="en-GB" sz="3200" b="1" i="1" dirty="0"/>
              <a:t>No More Heroes (King’s Fund 2011) </a:t>
            </a:r>
            <a:r>
              <a:rPr lang="en-GB" sz="3200" i="1" dirty="0"/>
              <a:t>there was a call for the NHS to shift from the </a:t>
            </a:r>
            <a:r>
              <a:rPr lang="en-GB" sz="3200" b="1" i="1" dirty="0"/>
              <a:t>old ‘heroic’ </a:t>
            </a:r>
            <a:r>
              <a:rPr lang="en-GB" sz="3200" i="1" dirty="0"/>
              <a:t>model of leadership by individuals</a:t>
            </a:r>
          </a:p>
          <a:p>
            <a:pPr marL="114300" indent="0" algn="ctr">
              <a:buNone/>
            </a:pPr>
            <a:r>
              <a:rPr lang="en-GB" sz="3200" i="1" dirty="0"/>
              <a:t>typified by the ‘turnaround chief executive’ to make way for a more </a:t>
            </a:r>
            <a:r>
              <a:rPr lang="en-GB" sz="3200" b="1" i="1" dirty="0"/>
              <a:t>inclusive</a:t>
            </a:r>
            <a:r>
              <a:rPr lang="en-GB" sz="3200" i="1" dirty="0"/>
              <a:t> form of leadership.”</a:t>
            </a:r>
          </a:p>
        </p:txBody>
      </p:sp>
      <p:sp>
        <p:nvSpPr>
          <p:cNvPr id="4" name="Date Placeholder 3"/>
          <p:cNvSpPr>
            <a:spLocks noGrp="1"/>
          </p:cNvSpPr>
          <p:nvPr>
            <p:ph type="dt" sz="half" idx="10"/>
          </p:nvPr>
        </p:nvSpPr>
        <p:spPr/>
        <p:txBody>
          <a:bodyPr/>
          <a:lstStyle/>
          <a:p>
            <a:endParaRPr lang="en-GB" dirty="0"/>
          </a:p>
          <a:p>
            <a:endParaRPr lang="en-GB" dirty="0"/>
          </a:p>
        </p:txBody>
      </p:sp>
      <p:sp>
        <p:nvSpPr>
          <p:cNvPr id="6" name="Rectangle 5"/>
          <p:cNvSpPr/>
          <p:nvPr/>
        </p:nvSpPr>
        <p:spPr>
          <a:xfrm>
            <a:off x="-252536" y="6024911"/>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098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The Atrium at Pixar</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46246" y="2366963"/>
            <a:ext cx="4451508" cy="3424237"/>
          </a:xfrm>
        </p:spPr>
      </p:pic>
      <p:sp>
        <p:nvSpPr>
          <p:cNvPr id="4" name="Date Placeholder 3"/>
          <p:cNvSpPr>
            <a:spLocks noGrp="1"/>
          </p:cNvSpPr>
          <p:nvPr>
            <p:ph type="dt" sz="half" idx="10"/>
          </p:nvPr>
        </p:nvSpPr>
        <p:spPr>
          <a:xfrm>
            <a:off x="7236297" y="5883276"/>
            <a:ext cx="580156" cy="365125"/>
          </a:xfrm>
        </p:spPr>
        <p:txBody>
          <a:bodyPr/>
          <a:lstStyle/>
          <a:p>
            <a:endParaRPr lang="en-GB" dirty="0"/>
          </a:p>
          <a:p>
            <a:endParaRPr lang="en-GB" dirty="0"/>
          </a:p>
          <a:p>
            <a:endParaRPr lang="en-GB" dirty="0"/>
          </a:p>
          <a:p>
            <a:endParaRPr lang="en-GB" dirty="0"/>
          </a:p>
          <a:p>
            <a:endParaRPr lang="en-GB" dirty="0"/>
          </a:p>
          <a:p>
            <a:endParaRPr lang="en-GB" dirty="0"/>
          </a:p>
        </p:txBody>
      </p:sp>
      <p:sp>
        <p:nvSpPr>
          <p:cNvPr id="3" name="Rectangle 2"/>
          <p:cNvSpPr/>
          <p:nvPr/>
        </p:nvSpPr>
        <p:spPr>
          <a:xfrm>
            <a:off x="-180528" y="6098292"/>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6933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 Architecture</a:t>
            </a:r>
            <a:br>
              <a:rPr lang="en-GB" dirty="0"/>
            </a:br>
            <a:r>
              <a:rPr lang="en-GB" sz="2800" cap="none" dirty="0"/>
              <a:t>innovation, creativity and change</a:t>
            </a:r>
            <a:br>
              <a:rPr lang="en-GB" sz="2800" b="1" dirty="0">
                <a:solidFill>
                  <a:srgbClr val="002060"/>
                </a:solidFill>
              </a:rPr>
            </a:br>
            <a:endParaRPr lang="en-GB" sz="2800" dirty="0"/>
          </a:p>
        </p:txBody>
      </p:sp>
      <p:sp>
        <p:nvSpPr>
          <p:cNvPr id="3" name="Content Placeholder 2"/>
          <p:cNvSpPr>
            <a:spLocks noGrp="1"/>
          </p:cNvSpPr>
          <p:nvPr>
            <p:ph sz="quarter" idx="13"/>
          </p:nvPr>
        </p:nvSpPr>
        <p:spPr/>
        <p:txBody>
          <a:bodyPr>
            <a:normAutofit fontScale="77500" lnSpcReduction="20000"/>
          </a:bodyPr>
          <a:lstStyle/>
          <a:p>
            <a:pPr marL="114300" indent="0">
              <a:buNone/>
            </a:pPr>
            <a:r>
              <a:rPr lang="en-GB" sz="3200" i="1" dirty="0"/>
              <a:t>“This made the case for </a:t>
            </a:r>
            <a:r>
              <a:rPr lang="en-GB" sz="3200" b="1" i="1" dirty="0"/>
              <a:t>engaging staff</a:t>
            </a:r>
            <a:r>
              <a:rPr lang="en-GB" sz="3200" i="1" dirty="0"/>
              <a:t>, patients, the board and other stakeholders. Six different styles of leadership were sketched by a consultant from Hay Group (Santry 2011). Of this repertoire NHS managers were said to be too reliant on </a:t>
            </a:r>
            <a:r>
              <a:rPr lang="en-GB" sz="3200" b="1" i="1" dirty="0"/>
              <a:t>‘pace-setting’ </a:t>
            </a:r>
            <a:r>
              <a:rPr lang="en-GB" sz="3200" i="1" dirty="0"/>
              <a:t>- that is an over-reliance on demanding targets, leading from the front, and a reluctance to delegate.”</a:t>
            </a:r>
          </a:p>
          <a:p>
            <a:pPr marL="114300" indent="0">
              <a:buNone/>
            </a:pPr>
            <a:endParaRPr lang="en-GB" dirty="0"/>
          </a:p>
          <a:p>
            <a:pPr marL="114300" indent="0">
              <a:buNone/>
            </a:pPr>
            <a:endParaRPr lang="en-GB" sz="2800" dirty="0"/>
          </a:p>
        </p:txBody>
      </p:sp>
      <p:sp>
        <p:nvSpPr>
          <p:cNvPr id="4" name="Date Placeholder 3"/>
          <p:cNvSpPr>
            <a:spLocks noGrp="1"/>
          </p:cNvSpPr>
          <p:nvPr>
            <p:ph type="dt" sz="half" idx="10"/>
          </p:nvPr>
        </p:nvSpPr>
        <p:spPr/>
        <p:txBody>
          <a:bodyPr/>
          <a:lstStyle/>
          <a:p>
            <a:endParaRPr lang="en-GB" dirty="0"/>
          </a:p>
          <a:p>
            <a:endParaRPr lang="en-GB" dirty="0"/>
          </a:p>
        </p:txBody>
      </p:sp>
      <p:sp>
        <p:nvSpPr>
          <p:cNvPr id="6" name="Rectangle 5"/>
          <p:cNvSpPr/>
          <p:nvPr/>
        </p:nvSpPr>
        <p:spPr>
          <a:xfrm>
            <a:off x="-180528" y="6065838"/>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6788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03238" y="530225"/>
            <a:ext cx="8183562" cy="4187825"/>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buFont typeface="Wingdings 2" pitchFamily="18" charset="2"/>
              <a:buNone/>
            </a:pPr>
            <a:r>
              <a:rPr lang="en-GB" altLang="en-US" sz="2800" b="1" dirty="0"/>
              <a:t>Emotionally Intelligent Environments</a:t>
            </a:r>
          </a:p>
        </p:txBody>
      </p:sp>
      <p:graphicFrame>
        <p:nvGraphicFramePr>
          <p:cNvPr id="3" name="Diagram 2"/>
          <p:cNvGraphicFramePr/>
          <p:nvPr>
            <p:extLst>
              <p:ext uri="{D42A27DB-BD31-4B8C-83A1-F6EECF244321}">
                <p14:modId xmlns:p14="http://schemas.microsoft.com/office/powerpoint/2010/main" val="1136755876"/>
              </p:ext>
            </p:extLst>
          </p:nvPr>
        </p:nvGraphicFramePr>
        <p:xfrm>
          <a:off x="1524000" y="1311965"/>
          <a:ext cx="6096000" cy="4149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eft Arrow 3"/>
          <p:cNvSpPr/>
          <p:nvPr/>
        </p:nvSpPr>
        <p:spPr>
          <a:xfrm>
            <a:off x="1357313" y="4221088"/>
            <a:ext cx="1774527" cy="9361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chemeClr val="tx1"/>
                </a:solidFill>
              </a:rPr>
              <a:t>Commanding</a:t>
            </a:r>
          </a:p>
        </p:txBody>
      </p:sp>
      <p:sp>
        <p:nvSpPr>
          <p:cNvPr id="5" name="Right Arrow 4"/>
          <p:cNvSpPr/>
          <p:nvPr/>
        </p:nvSpPr>
        <p:spPr>
          <a:xfrm>
            <a:off x="6084169" y="4221088"/>
            <a:ext cx="1631082" cy="936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b="1" dirty="0">
                <a:solidFill>
                  <a:schemeClr val="tx1"/>
                </a:solidFill>
              </a:rPr>
              <a:t>Pacesetting</a:t>
            </a:r>
          </a:p>
        </p:txBody>
      </p:sp>
      <p:sp>
        <p:nvSpPr>
          <p:cNvPr id="7" name="Date Placeholder 6"/>
          <p:cNvSpPr>
            <a:spLocks noGrp="1"/>
          </p:cNvSpPr>
          <p:nvPr>
            <p:ph type="dt" sz="half" idx="10"/>
          </p:nvPr>
        </p:nvSpPr>
        <p:spPr/>
        <p:txBody>
          <a:bodyPr/>
          <a:lstStyle/>
          <a:p>
            <a:endParaRPr lang="en-GB" dirty="0"/>
          </a:p>
          <a:p>
            <a:endParaRPr lang="en-GB" dirty="0"/>
          </a:p>
        </p:txBody>
      </p:sp>
      <p:sp>
        <p:nvSpPr>
          <p:cNvPr id="9" name="Rectangle 8"/>
          <p:cNvSpPr/>
          <p:nvPr/>
        </p:nvSpPr>
        <p:spPr>
          <a:xfrm>
            <a:off x="-180528" y="6133427"/>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2035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6200"/>
            <a:ext cx="8229600" cy="1577975"/>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GB" altLang="en-US" sz="2000" dirty="0"/>
          </a:p>
          <a:p>
            <a:endParaRPr lang="en-GB" altLang="en-US" sz="2000" dirty="0"/>
          </a:p>
          <a:p>
            <a:r>
              <a:rPr lang="en-GB" altLang="en-US" sz="3200" dirty="0"/>
              <a:t>Emotional Intelligence, Engagement and Motivation</a:t>
            </a:r>
          </a:p>
        </p:txBody>
      </p:sp>
      <p:sp>
        <p:nvSpPr>
          <p:cNvPr id="3" name="Rectangle 3"/>
          <p:cNvSpPr txBox="1">
            <a:spLocks noChangeArrowheads="1"/>
          </p:cNvSpPr>
          <p:nvPr/>
        </p:nvSpPr>
        <p:spPr>
          <a:xfrm>
            <a:off x="1365997" y="1654176"/>
            <a:ext cx="6412006" cy="4471988"/>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defRPr/>
            </a:pPr>
            <a:r>
              <a:rPr lang="en-GB" sz="2400" b="1" dirty="0"/>
              <a:t>Visionary:</a:t>
            </a:r>
            <a:r>
              <a:rPr lang="en-GB" sz="2400" dirty="0"/>
              <a:t> </a:t>
            </a:r>
            <a:r>
              <a:rPr lang="en-GB" sz="2400" dirty="0">
                <a:solidFill>
                  <a:srgbClr val="0000FF"/>
                </a:solidFill>
              </a:rPr>
              <a:t>shared dreams, positive, clear direction</a:t>
            </a:r>
          </a:p>
          <a:p>
            <a:pPr marL="114300" indent="0">
              <a:buNone/>
              <a:defRPr/>
            </a:pPr>
            <a:r>
              <a:rPr lang="en-GB" sz="2400" b="1" dirty="0"/>
              <a:t>Coaching:</a:t>
            </a:r>
            <a:r>
              <a:rPr lang="en-GB" sz="2400" dirty="0"/>
              <a:t> </a:t>
            </a:r>
            <a:r>
              <a:rPr lang="en-GB" sz="2400" dirty="0">
                <a:solidFill>
                  <a:srgbClr val="0000FF"/>
                </a:solidFill>
              </a:rPr>
              <a:t>alignment, long term goals</a:t>
            </a:r>
          </a:p>
          <a:p>
            <a:pPr marL="114300" indent="0">
              <a:buNone/>
              <a:defRPr/>
            </a:pPr>
            <a:r>
              <a:rPr lang="en-GB" sz="2400" b="1" dirty="0"/>
              <a:t>Affiliative:</a:t>
            </a:r>
            <a:r>
              <a:rPr lang="en-GB" sz="2400" dirty="0"/>
              <a:t> </a:t>
            </a:r>
            <a:r>
              <a:rPr lang="en-GB" sz="2400" dirty="0">
                <a:solidFill>
                  <a:srgbClr val="0000FF"/>
                </a:solidFill>
              </a:rPr>
              <a:t>creates harmony and strengthen connections</a:t>
            </a:r>
          </a:p>
          <a:p>
            <a:pPr marL="114300" indent="0">
              <a:buNone/>
              <a:defRPr/>
            </a:pPr>
            <a:r>
              <a:rPr lang="en-GB" sz="2400" b="1" dirty="0"/>
              <a:t>Democratic:</a:t>
            </a:r>
            <a:r>
              <a:rPr lang="en-GB" sz="2400" dirty="0"/>
              <a:t> </a:t>
            </a:r>
            <a:r>
              <a:rPr lang="en-GB" sz="2400" dirty="0">
                <a:solidFill>
                  <a:srgbClr val="0000FF"/>
                </a:solidFill>
              </a:rPr>
              <a:t>values input, commitment through participation</a:t>
            </a:r>
          </a:p>
          <a:p>
            <a:pPr marL="114300" indent="0">
              <a:buNone/>
              <a:defRPr/>
            </a:pPr>
            <a:r>
              <a:rPr lang="en-GB" sz="2400" b="1" dirty="0"/>
              <a:t>Pacesetting:</a:t>
            </a:r>
            <a:r>
              <a:rPr lang="en-GB" sz="2400" dirty="0"/>
              <a:t> </a:t>
            </a:r>
            <a:r>
              <a:rPr lang="en-GB" sz="2400" dirty="0">
                <a:solidFill>
                  <a:srgbClr val="0000FF"/>
                </a:solidFill>
              </a:rPr>
              <a:t>meets challenges with a motivated team</a:t>
            </a:r>
          </a:p>
          <a:p>
            <a:pPr marL="114300" indent="0">
              <a:buNone/>
              <a:defRPr/>
            </a:pPr>
            <a:r>
              <a:rPr lang="en-GB" sz="2400" b="1" dirty="0"/>
              <a:t>Commanding:</a:t>
            </a:r>
            <a:r>
              <a:rPr lang="en-GB" sz="2400" dirty="0"/>
              <a:t> </a:t>
            </a:r>
            <a:r>
              <a:rPr lang="en-GB" sz="2400" dirty="0">
                <a:solidFill>
                  <a:srgbClr val="0000FF"/>
                </a:solidFill>
              </a:rPr>
              <a:t>clear direction in an emergency or crisis</a:t>
            </a:r>
          </a:p>
        </p:txBody>
      </p:sp>
      <p:sp>
        <p:nvSpPr>
          <p:cNvPr id="5" name="Date Placeholder 4"/>
          <p:cNvSpPr>
            <a:spLocks noGrp="1"/>
          </p:cNvSpPr>
          <p:nvPr>
            <p:ph type="dt" sz="half" idx="10"/>
          </p:nvPr>
        </p:nvSpPr>
        <p:spPr/>
        <p:txBody>
          <a:bodyPr/>
          <a:lstStyle/>
          <a:p>
            <a:endParaRPr lang="en-GB" dirty="0"/>
          </a:p>
          <a:p>
            <a:endParaRPr lang="en-GB" dirty="0"/>
          </a:p>
        </p:txBody>
      </p:sp>
      <p:sp>
        <p:nvSpPr>
          <p:cNvPr id="4" name="Rectangle 3"/>
          <p:cNvSpPr/>
          <p:nvPr/>
        </p:nvSpPr>
        <p:spPr>
          <a:xfrm>
            <a:off x="-540568" y="6366897"/>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521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n-GB" dirty="0"/>
              <a:t>Leadership Architecture</a:t>
            </a:r>
            <a:br>
              <a:rPr lang="en-GB" dirty="0"/>
            </a:br>
            <a:r>
              <a:rPr lang="en-GB" sz="2800" cap="none" dirty="0"/>
              <a:t>innovation, creativity and change</a:t>
            </a:r>
            <a:br>
              <a:rPr lang="en-GB" sz="2800" b="1" dirty="0">
                <a:solidFill>
                  <a:srgbClr val="002060"/>
                </a:solidFill>
              </a:rPr>
            </a:br>
            <a:endParaRPr lang="en-GB" sz="2800" dirty="0"/>
          </a:p>
        </p:txBody>
      </p:sp>
      <p:sp>
        <p:nvSpPr>
          <p:cNvPr id="30" name="Content Placeholder 29"/>
          <p:cNvSpPr>
            <a:spLocks noGrp="1"/>
          </p:cNvSpPr>
          <p:nvPr>
            <p:ph sz="quarter" idx="13"/>
          </p:nvPr>
        </p:nvSpPr>
        <p:spPr/>
        <p:txBody>
          <a:bodyPr>
            <a:normAutofit fontScale="85000" lnSpcReduction="20000"/>
          </a:bodyPr>
          <a:lstStyle/>
          <a:p>
            <a:pPr marL="114300" indent="0" algn="ctr">
              <a:buNone/>
            </a:pPr>
            <a:r>
              <a:rPr lang="en-GB" sz="3200" i="1" dirty="0"/>
              <a:t>“This research and others like it have emphasized the crucial need to </a:t>
            </a:r>
            <a:r>
              <a:rPr lang="en-GB" sz="3200" b="1" i="1" dirty="0"/>
              <a:t>engage clinicians and other staff </a:t>
            </a:r>
            <a:r>
              <a:rPr lang="en-GB" sz="3200" i="1" dirty="0"/>
              <a:t>in owning the joint enterprise to improve and sustain care. This different approach to leadership emphasises building </a:t>
            </a:r>
            <a:r>
              <a:rPr lang="en-GB" sz="3200" b="1" i="1" dirty="0"/>
              <a:t>shared visions </a:t>
            </a:r>
            <a:r>
              <a:rPr lang="en-GB" sz="3200" i="1" dirty="0"/>
              <a:t>across a range of staff and a range of stakeholders.”</a:t>
            </a:r>
          </a:p>
        </p:txBody>
      </p:sp>
      <p:sp>
        <p:nvSpPr>
          <p:cNvPr id="33" name="Date Placeholder 32"/>
          <p:cNvSpPr>
            <a:spLocks noGrp="1"/>
          </p:cNvSpPr>
          <p:nvPr>
            <p:ph type="dt" sz="half" idx="10"/>
          </p:nvPr>
        </p:nvSpPr>
        <p:spPr/>
        <p:txBody>
          <a:bodyPr/>
          <a:lstStyle/>
          <a:p>
            <a:endParaRPr lang="en-GB" dirty="0"/>
          </a:p>
          <a:p>
            <a:endParaRPr lang="en-GB" dirty="0"/>
          </a:p>
        </p:txBody>
      </p:sp>
      <p:sp>
        <p:nvSpPr>
          <p:cNvPr id="2" name="Rectangle 1"/>
          <p:cNvSpPr/>
          <p:nvPr/>
        </p:nvSpPr>
        <p:spPr>
          <a:xfrm>
            <a:off x="0" y="6172550"/>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7033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Leadership Architecture</a:t>
            </a:r>
            <a:br>
              <a:rPr lang="en-GB" dirty="0"/>
            </a:br>
            <a:r>
              <a:rPr lang="en-GB" sz="2800" cap="none" dirty="0"/>
              <a:t>innovation, creativity and change</a:t>
            </a:r>
            <a:br>
              <a:rPr lang="en-GB" sz="2800" b="1" dirty="0">
                <a:solidFill>
                  <a:srgbClr val="002060"/>
                </a:solidFill>
              </a:rPr>
            </a:br>
            <a:endParaRPr lang="en-GB" sz="2800" dirty="0"/>
          </a:p>
        </p:txBody>
      </p:sp>
      <p:sp>
        <p:nvSpPr>
          <p:cNvPr id="14" name="Content Placeholder 13"/>
          <p:cNvSpPr>
            <a:spLocks noGrp="1"/>
          </p:cNvSpPr>
          <p:nvPr>
            <p:ph sz="quarter" idx="13"/>
          </p:nvPr>
        </p:nvSpPr>
        <p:spPr/>
        <p:txBody>
          <a:bodyPr>
            <a:normAutofit fontScale="77500" lnSpcReduction="20000"/>
          </a:bodyPr>
          <a:lstStyle/>
          <a:p>
            <a:pPr marL="114300" indent="0">
              <a:buNone/>
            </a:pPr>
            <a:r>
              <a:rPr lang="en-GB" sz="2800" i="1" dirty="0"/>
              <a:t>“The Chartered Institute of Personnel and Development published a model of </a:t>
            </a:r>
            <a:r>
              <a:rPr lang="en-GB" sz="2800" b="1" i="1" dirty="0"/>
              <a:t>Engaging Leadership</a:t>
            </a:r>
            <a:r>
              <a:rPr lang="en-GB" sz="2800" i="1" dirty="0"/>
              <a:t>, based on a three-year investigation involving more than 6,000 staff in the NHS and wider public and private sectors, which stresses that leadership is not about being an extraordinary person, but being </a:t>
            </a:r>
            <a:r>
              <a:rPr lang="en-GB" sz="2800" b="1" i="1" dirty="0"/>
              <a:t>open, accessible and transparent.”</a:t>
            </a:r>
          </a:p>
          <a:p>
            <a:pPr marL="114300" indent="0">
              <a:buNone/>
            </a:pPr>
            <a:endParaRPr lang="en-GB" sz="1800" dirty="0"/>
          </a:p>
          <a:p>
            <a:pPr marL="114300" indent="0">
              <a:buNone/>
            </a:pPr>
            <a:r>
              <a:rPr lang="en-GB" sz="1600" b="1" dirty="0"/>
              <a:t>Leadership and engagement for improvement in the NHS</a:t>
            </a:r>
          </a:p>
          <a:p>
            <a:pPr marL="114300" indent="0">
              <a:buNone/>
            </a:pPr>
            <a:r>
              <a:rPr lang="en-GB" sz="1600" b="1" dirty="0"/>
              <a:t>Report from the Kings Fund Leadership Review 2012 </a:t>
            </a:r>
          </a:p>
          <a:p>
            <a:pPr marL="114300" indent="0">
              <a:buNone/>
            </a:pPr>
            <a:endParaRPr lang="en-GB" sz="1800" dirty="0"/>
          </a:p>
        </p:txBody>
      </p:sp>
      <p:sp>
        <p:nvSpPr>
          <p:cNvPr id="16" name="Date Placeholder 15"/>
          <p:cNvSpPr>
            <a:spLocks noGrp="1"/>
          </p:cNvSpPr>
          <p:nvPr>
            <p:ph type="dt" sz="half" idx="10"/>
          </p:nvPr>
        </p:nvSpPr>
        <p:spPr/>
        <p:txBody>
          <a:bodyPr/>
          <a:lstStyle/>
          <a:p>
            <a:endParaRPr lang="en-GB" dirty="0"/>
          </a:p>
          <a:p>
            <a:endParaRPr lang="en-GB" dirty="0"/>
          </a:p>
        </p:txBody>
      </p:sp>
      <p:sp>
        <p:nvSpPr>
          <p:cNvPr id="2" name="Rectangle 1"/>
          <p:cNvSpPr/>
          <p:nvPr/>
        </p:nvSpPr>
        <p:spPr>
          <a:xfrm>
            <a:off x="-180528" y="6138743"/>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043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Leadership Architecture</a:t>
            </a:r>
            <a:br>
              <a:rPr lang="en-GB" dirty="0"/>
            </a:br>
            <a:r>
              <a:rPr lang="en-GB" sz="2800" cap="none" dirty="0"/>
              <a:t>innovation, creativity and change</a:t>
            </a:r>
            <a:br>
              <a:rPr lang="en-GB" sz="2800" b="1" dirty="0">
                <a:solidFill>
                  <a:srgbClr val="002060"/>
                </a:solidFill>
              </a:rPr>
            </a:br>
            <a:endParaRPr lang="en-GB" sz="2800" dirty="0"/>
          </a:p>
        </p:txBody>
      </p:sp>
      <p:sp>
        <p:nvSpPr>
          <p:cNvPr id="6" name="Content Placeholder 5"/>
          <p:cNvSpPr>
            <a:spLocks noGrp="1"/>
          </p:cNvSpPr>
          <p:nvPr>
            <p:ph sz="quarter" idx="13"/>
          </p:nvPr>
        </p:nvSpPr>
        <p:spPr/>
        <p:txBody>
          <a:bodyPr>
            <a:normAutofit fontScale="77500" lnSpcReduction="20000"/>
          </a:bodyPr>
          <a:lstStyle/>
          <a:p>
            <a:pPr marL="114300" indent="0" algn="ctr">
              <a:buNone/>
            </a:pPr>
            <a:r>
              <a:rPr lang="en-GB" sz="3200" i="1" dirty="0"/>
              <a:t>“It emphasises </a:t>
            </a:r>
            <a:r>
              <a:rPr lang="en-GB" sz="3200" b="1" i="1" dirty="0"/>
              <a:t>teamwork</a:t>
            </a:r>
            <a:r>
              <a:rPr lang="en-GB" sz="3200" i="1" dirty="0"/>
              <a:t>, </a:t>
            </a:r>
            <a:r>
              <a:rPr lang="en-GB" sz="3200" b="1" i="1" dirty="0"/>
              <a:t>collaboration</a:t>
            </a:r>
            <a:r>
              <a:rPr lang="en-GB" sz="3200" i="1" dirty="0"/>
              <a:t> and ‘</a:t>
            </a:r>
            <a:r>
              <a:rPr lang="en-GB" sz="3200" b="1" i="1" dirty="0"/>
              <a:t>connectedness’</a:t>
            </a:r>
            <a:r>
              <a:rPr lang="en-GB" sz="3200" i="1" dirty="0"/>
              <a:t>, and removing barriers to </a:t>
            </a:r>
            <a:r>
              <a:rPr lang="en-GB" sz="3200" b="1" i="1" dirty="0"/>
              <a:t>communication</a:t>
            </a:r>
            <a:r>
              <a:rPr lang="en-GB" sz="3200" i="1" dirty="0"/>
              <a:t> and </a:t>
            </a:r>
            <a:r>
              <a:rPr lang="en-GB" sz="3200" b="1" i="1" dirty="0"/>
              <a:t>original thinking</a:t>
            </a:r>
            <a:r>
              <a:rPr lang="en-GB" sz="3200" i="1" dirty="0"/>
              <a:t>. It reflects a desire to </a:t>
            </a:r>
            <a:r>
              <a:rPr lang="en-GB" sz="3200" b="1" i="1" dirty="0"/>
              <a:t>see the world through the eyes of others</a:t>
            </a:r>
            <a:r>
              <a:rPr lang="en-GB" sz="3200" i="1" dirty="0"/>
              <a:t>, to take on board their concerns and perspectives and to work with their ideas </a:t>
            </a:r>
            <a:r>
              <a:rPr lang="en-GB" sz="2300" i="1" dirty="0"/>
              <a:t>(Alimo-Metcalfe and Alban-Metcalfe 2008).”</a:t>
            </a:r>
          </a:p>
          <a:p>
            <a:pPr marL="114300" indent="0" algn="ctr">
              <a:buNone/>
            </a:pPr>
            <a:r>
              <a:rPr lang="en-GB" sz="1500" b="1" cap="none" dirty="0">
                <a:latin typeface="Calibri" panose="020F0502020204030204" pitchFamily="34" charset="0"/>
                <a:cs typeface="Calibri" panose="020F0502020204030204" pitchFamily="34" charset="0"/>
              </a:rPr>
              <a:t>Leadership And Engagement For Improvement In The NHS</a:t>
            </a:r>
          </a:p>
          <a:p>
            <a:pPr marL="114300" indent="0" algn="ctr">
              <a:buNone/>
            </a:pPr>
            <a:r>
              <a:rPr lang="en-GB" sz="1500" b="1" cap="none" dirty="0">
                <a:latin typeface="Calibri" panose="020F0502020204030204" pitchFamily="34" charset="0"/>
                <a:cs typeface="Calibri" panose="020F0502020204030204" pitchFamily="34" charset="0"/>
              </a:rPr>
              <a:t>Report From The Kings Fund Leadership Review 2012 </a:t>
            </a:r>
          </a:p>
          <a:p>
            <a:pPr marL="114300" indent="0">
              <a:buNone/>
            </a:pPr>
            <a:endParaRPr lang="en-GB" sz="3200" dirty="0"/>
          </a:p>
        </p:txBody>
      </p:sp>
      <p:sp>
        <p:nvSpPr>
          <p:cNvPr id="8" name="Date Placeholder 7"/>
          <p:cNvSpPr>
            <a:spLocks noGrp="1"/>
          </p:cNvSpPr>
          <p:nvPr>
            <p:ph type="dt" sz="half" idx="10"/>
          </p:nvPr>
        </p:nvSpPr>
        <p:spPr/>
        <p:txBody>
          <a:bodyPr/>
          <a:lstStyle/>
          <a:p>
            <a:endParaRPr lang="en-GB" dirty="0"/>
          </a:p>
          <a:p>
            <a:endParaRPr lang="en-GB" dirty="0"/>
          </a:p>
        </p:txBody>
      </p:sp>
      <p:sp>
        <p:nvSpPr>
          <p:cNvPr id="2" name="Rectangle 1"/>
          <p:cNvSpPr/>
          <p:nvPr/>
        </p:nvSpPr>
        <p:spPr>
          <a:xfrm>
            <a:off x="-252536" y="6251713"/>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488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Leadership Architecture</a:t>
            </a:r>
            <a:br>
              <a:rPr lang="en-GB" dirty="0"/>
            </a:br>
            <a:r>
              <a:rPr lang="en-GB" sz="2800" cap="none" dirty="0"/>
              <a:t>innovation, creativity and change</a:t>
            </a:r>
            <a:br>
              <a:rPr lang="en-GB" sz="2800" b="1" dirty="0">
                <a:solidFill>
                  <a:srgbClr val="002060"/>
                </a:solidFill>
              </a:rPr>
            </a:br>
            <a:endParaRPr lang="en-GB" sz="2800" dirty="0"/>
          </a:p>
        </p:txBody>
      </p:sp>
      <p:sp>
        <p:nvSpPr>
          <p:cNvPr id="5" name="Content Placeholder 4"/>
          <p:cNvSpPr>
            <a:spLocks noGrp="1"/>
          </p:cNvSpPr>
          <p:nvPr>
            <p:ph sz="quarter" idx="13"/>
          </p:nvPr>
        </p:nvSpPr>
        <p:spPr/>
        <p:txBody>
          <a:bodyPr>
            <a:normAutofit fontScale="70000" lnSpcReduction="20000"/>
          </a:bodyPr>
          <a:lstStyle/>
          <a:p>
            <a:pPr marL="114300" indent="0">
              <a:buNone/>
            </a:pPr>
            <a:r>
              <a:rPr lang="en-GB" sz="2800" i="1" dirty="0"/>
              <a:t>“The model posits an environment in which the </a:t>
            </a:r>
            <a:r>
              <a:rPr lang="en-GB" sz="2800" b="1" i="1" dirty="0"/>
              <a:t>status quo is challenged</a:t>
            </a:r>
            <a:r>
              <a:rPr lang="en-GB" sz="2800" i="1" dirty="0"/>
              <a:t>, </a:t>
            </a:r>
            <a:r>
              <a:rPr lang="en-GB" sz="2800" b="1" i="1" dirty="0"/>
              <a:t>ideas are listened to and valued </a:t>
            </a:r>
            <a:r>
              <a:rPr lang="en-GB" sz="2800" i="1" dirty="0"/>
              <a:t>and </a:t>
            </a:r>
            <a:r>
              <a:rPr lang="en-GB" sz="2800" b="1" i="1" dirty="0"/>
              <a:t>innovation and entrepreneurialism</a:t>
            </a:r>
            <a:r>
              <a:rPr lang="en-GB" sz="2800" i="1" dirty="0"/>
              <a:t> are encouraged.</a:t>
            </a:r>
          </a:p>
          <a:p>
            <a:pPr marL="114300" indent="0">
              <a:buNone/>
            </a:pPr>
            <a:r>
              <a:rPr lang="en-GB" sz="2800" i="1" dirty="0"/>
              <a:t>A culture that supports development is created in which the leader is a role </a:t>
            </a:r>
            <a:r>
              <a:rPr lang="en-GB" sz="2800" b="1" i="1" dirty="0"/>
              <a:t>model for learning</a:t>
            </a:r>
            <a:r>
              <a:rPr lang="en-GB" sz="2800" i="1" dirty="0"/>
              <a:t>, and in which inevitable mistakes are exploited for their learning opportunities.”</a:t>
            </a:r>
          </a:p>
          <a:p>
            <a:pPr marL="114300" indent="0">
              <a:buNone/>
            </a:pPr>
            <a:endParaRPr lang="en-GB" i="1" dirty="0"/>
          </a:p>
          <a:p>
            <a:pPr marL="114300" indent="0" algn="ctr">
              <a:buNone/>
            </a:pPr>
            <a:r>
              <a:rPr lang="en-GB" sz="1600" b="1" cap="none" dirty="0"/>
              <a:t>Leadership And Engagement For Improvement In The NHS</a:t>
            </a:r>
          </a:p>
          <a:p>
            <a:pPr marL="114300" indent="0" algn="ctr">
              <a:buNone/>
            </a:pPr>
            <a:r>
              <a:rPr lang="en-GB" sz="1600" b="1" cap="none" dirty="0"/>
              <a:t>Report From The Kings Fund Leadership Review 2012 </a:t>
            </a:r>
          </a:p>
          <a:p>
            <a:pPr marL="114300" indent="0">
              <a:buNone/>
            </a:pPr>
            <a:endParaRPr lang="en-GB" dirty="0"/>
          </a:p>
        </p:txBody>
      </p:sp>
      <p:sp>
        <p:nvSpPr>
          <p:cNvPr id="7" name="Date Placeholder 6"/>
          <p:cNvSpPr>
            <a:spLocks noGrp="1"/>
          </p:cNvSpPr>
          <p:nvPr>
            <p:ph type="dt" sz="half" idx="10"/>
          </p:nvPr>
        </p:nvSpPr>
        <p:spPr/>
        <p:txBody>
          <a:bodyPr/>
          <a:lstStyle/>
          <a:p>
            <a:endParaRPr lang="en-GB" dirty="0"/>
          </a:p>
          <a:p>
            <a:endParaRPr lang="en-GB" dirty="0"/>
          </a:p>
        </p:txBody>
      </p:sp>
      <p:sp>
        <p:nvSpPr>
          <p:cNvPr id="2" name="Rectangle 1"/>
          <p:cNvSpPr/>
          <p:nvPr/>
        </p:nvSpPr>
        <p:spPr>
          <a:xfrm>
            <a:off x="-252536" y="6090787"/>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5494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Leadership Architecture</a:t>
            </a:r>
            <a:br>
              <a:rPr lang="en-GB" dirty="0"/>
            </a:br>
            <a:r>
              <a:rPr lang="en-GB" sz="3200" cap="none" dirty="0"/>
              <a:t>innovation, creativity and change</a:t>
            </a:r>
            <a:br>
              <a:rPr lang="en-GB" sz="3200" b="1" dirty="0">
                <a:solidFill>
                  <a:srgbClr val="002060"/>
                </a:solidFill>
              </a:rPr>
            </a:br>
            <a:endParaRPr lang="en-GB" sz="3200" dirty="0"/>
          </a:p>
        </p:txBody>
      </p:sp>
      <p:sp>
        <p:nvSpPr>
          <p:cNvPr id="7" name="Content Placeholder 6"/>
          <p:cNvSpPr>
            <a:spLocks noGrp="1"/>
          </p:cNvSpPr>
          <p:nvPr>
            <p:ph sz="quarter" idx="13"/>
          </p:nvPr>
        </p:nvSpPr>
        <p:spPr/>
        <p:txBody>
          <a:bodyPr>
            <a:normAutofit fontScale="70000" lnSpcReduction="20000"/>
          </a:bodyPr>
          <a:lstStyle/>
          <a:p>
            <a:pPr marL="114300" indent="0" algn="ctr">
              <a:buNone/>
            </a:pPr>
            <a:r>
              <a:rPr lang="en-GB" sz="3200" i="1" dirty="0"/>
              <a:t>“So leadership acts as a </a:t>
            </a:r>
            <a:r>
              <a:rPr lang="en-GB" sz="3200" b="1" i="1" dirty="0"/>
              <a:t>‘cognitive catalyst’. </a:t>
            </a:r>
            <a:r>
              <a:rPr lang="en-GB" sz="3200" i="1" dirty="0"/>
              <a:t>Gone is the </a:t>
            </a:r>
            <a:r>
              <a:rPr lang="en-GB" sz="3200" b="1" i="1" dirty="0"/>
              <a:t>heroic </a:t>
            </a:r>
            <a:r>
              <a:rPr lang="en-GB" sz="3200" i="1" dirty="0"/>
              <a:t>individual with a monopoly on the vision; it is replaced by a commitment to </a:t>
            </a:r>
            <a:r>
              <a:rPr lang="en-GB" sz="3200" b="1" i="1" dirty="0"/>
              <a:t>building shared visions </a:t>
            </a:r>
            <a:r>
              <a:rPr lang="en-GB" sz="3200" i="1" dirty="0"/>
              <a:t>with a range of stakeholders. It exploits the </a:t>
            </a:r>
            <a:r>
              <a:rPr lang="en-GB" sz="3200" b="1" i="1" dirty="0"/>
              <a:t>diversity of perspectives </a:t>
            </a:r>
            <a:r>
              <a:rPr lang="en-GB" sz="3200" i="1" dirty="0"/>
              <a:t>and the wealth of experiences, strengths and potential in the organisation. </a:t>
            </a:r>
            <a:r>
              <a:rPr lang="en-GB" sz="3200" b="1" i="1" dirty="0"/>
              <a:t>It’s teamwork</a:t>
            </a:r>
            <a:r>
              <a:rPr lang="en-GB" sz="3200" i="1" dirty="0"/>
              <a:t>.”</a:t>
            </a:r>
          </a:p>
          <a:p>
            <a:pPr marL="114300" indent="0">
              <a:buNone/>
            </a:pPr>
            <a:endParaRPr lang="en-GB" b="1" dirty="0"/>
          </a:p>
          <a:p>
            <a:pPr marL="114300" indent="0">
              <a:buNone/>
            </a:pPr>
            <a:r>
              <a:rPr lang="en-GB" sz="1600" b="1" dirty="0"/>
              <a:t>Leadership and engagement for improvement in the NHS</a:t>
            </a:r>
          </a:p>
          <a:p>
            <a:pPr marL="114300" indent="0">
              <a:buNone/>
            </a:pPr>
            <a:r>
              <a:rPr lang="en-GB" sz="1600" b="1" dirty="0"/>
              <a:t>Report from the Kings Fund Leadership Review 2012 </a:t>
            </a:r>
          </a:p>
          <a:p>
            <a:pPr marL="114300" indent="0">
              <a:buNone/>
            </a:pPr>
            <a:endParaRPr lang="en-GB" b="1" dirty="0"/>
          </a:p>
        </p:txBody>
      </p:sp>
      <p:sp>
        <p:nvSpPr>
          <p:cNvPr id="9" name="Date Placeholder 8"/>
          <p:cNvSpPr>
            <a:spLocks noGrp="1"/>
          </p:cNvSpPr>
          <p:nvPr>
            <p:ph type="dt" sz="half" idx="10"/>
          </p:nvPr>
        </p:nvSpPr>
        <p:spPr/>
        <p:txBody>
          <a:bodyPr/>
          <a:lstStyle/>
          <a:p>
            <a:endParaRPr lang="en-GB" dirty="0"/>
          </a:p>
          <a:p>
            <a:endParaRPr lang="en-GB" dirty="0"/>
          </a:p>
        </p:txBody>
      </p:sp>
      <p:sp>
        <p:nvSpPr>
          <p:cNvPr id="2" name="Rectangle 1"/>
          <p:cNvSpPr/>
          <p:nvPr/>
        </p:nvSpPr>
        <p:spPr>
          <a:xfrm>
            <a:off x="-324544" y="6227847"/>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79117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innovation, creativity and change</a:t>
            </a:r>
            <a:endParaRPr lang="en-GB" dirty="0"/>
          </a:p>
        </p:txBody>
      </p:sp>
      <p:sp>
        <p:nvSpPr>
          <p:cNvPr id="3" name="Content Placeholder 2"/>
          <p:cNvSpPr>
            <a:spLocks noGrp="1"/>
          </p:cNvSpPr>
          <p:nvPr>
            <p:ph sz="quarter" idx="13"/>
          </p:nvPr>
        </p:nvSpPr>
        <p:spPr/>
        <p:txBody>
          <a:bodyPr/>
          <a:lstStyle/>
          <a:p>
            <a:pPr marL="0" indent="0" algn="ctr">
              <a:buNone/>
            </a:pPr>
            <a:endParaRPr lang="en-GB" dirty="0"/>
          </a:p>
          <a:p>
            <a:pPr marL="0" indent="0" algn="ctr">
              <a:buNone/>
            </a:pPr>
            <a:r>
              <a:rPr lang="en-GB" sz="2400" dirty="0">
                <a:solidFill>
                  <a:srgbClr val="7030A0"/>
                </a:solidFill>
              </a:rPr>
              <a:t>We can help you create, innovate and change </a:t>
            </a:r>
          </a:p>
          <a:p>
            <a:pPr marL="0" indent="0" algn="ctr">
              <a:buNone/>
            </a:pPr>
            <a:endParaRPr lang="en-GB" dirty="0">
              <a:solidFill>
                <a:srgbClr val="7030A0"/>
              </a:solidFill>
            </a:endParaRPr>
          </a:p>
        </p:txBody>
      </p:sp>
      <p:sp>
        <p:nvSpPr>
          <p:cNvPr id="4" name="Date Placeholder 3"/>
          <p:cNvSpPr>
            <a:spLocks noGrp="1"/>
          </p:cNvSpPr>
          <p:nvPr>
            <p:ph type="dt" sz="half" idx="10"/>
          </p:nvPr>
        </p:nvSpPr>
        <p:spPr/>
        <p:txBody>
          <a:bodyPr/>
          <a:lstStyle/>
          <a:p>
            <a:endParaRPr lang="en-GB"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60467"/>
            <a:ext cx="2449835" cy="2449835"/>
          </a:xfrm>
          <a:prstGeom prst="rect">
            <a:avLst/>
          </a:prstGeom>
        </p:spPr>
      </p:pic>
      <p:sp>
        <p:nvSpPr>
          <p:cNvPr id="7" name="Rectangle 6"/>
          <p:cNvSpPr/>
          <p:nvPr/>
        </p:nvSpPr>
        <p:spPr>
          <a:xfrm>
            <a:off x="4060285" y="4521145"/>
            <a:ext cx="3764620" cy="528478"/>
          </a:xfrm>
          <a:prstGeom prst="rect">
            <a:avLst/>
          </a:prstGeom>
        </p:spPr>
        <p:txBody>
          <a:bodyPr wrap="none">
            <a:spAutoFit/>
          </a:bodyPr>
          <a:lstStyle/>
          <a:p>
            <a:pPr marL="548640" marR="548640" algn="ctr">
              <a:lnSpc>
                <a:spcPct val="107000"/>
              </a:lnSpc>
              <a:spcBef>
                <a:spcPts val="1800"/>
              </a:spcBef>
              <a:spcAft>
                <a:spcPts val="1800"/>
              </a:spcAft>
            </a:pPr>
            <a:r>
              <a:rPr lang="en-GB" sz="2800"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sz="2800"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632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The Architecture of</a:t>
            </a:r>
            <a:br>
              <a:rPr lang="en-GB" dirty="0"/>
            </a:br>
            <a:r>
              <a:rPr lang="en-GB" cap="none" dirty="0"/>
              <a:t>innovation, creativity and change</a:t>
            </a:r>
            <a:endParaRPr lang="en-GB" dirty="0"/>
          </a:p>
        </p:txBody>
      </p:sp>
      <p:sp>
        <p:nvSpPr>
          <p:cNvPr id="3" name="Content Placeholder 2"/>
          <p:cNvSpPr>
            <a:spLocks noGrp="1"/>
          </p:cNvSpPr>
          <p:nvPr>
            <p:ph sz="quarter" idx="13"/>
          </p:nvPr>
        </p:nvSpPr>
        <p:spPr/>
        <p:txBody>
          <a:bodyPr>
            <a:normAutofit fontScale="92500" lnSpcReduction="10000"/>
          </a:bodyPr>
          <a:lstStyle/>
          <a:p>
            <a:r>
              <a:rPr lang="en-GB" dirty="0"/>
              <a:t>Brad Bird, director of The Incredible and Ratatouille, said of the space, “The atrium initially might seem like a waste of space…But Steve realized that when people run into each other, when they make eye contact, things happen.”</a:t>
            </a:r>
          </a:p>
          <a:p>
            <a:pPr marL="114300" indent="0">
              <a:buNone/>
            </a:pPr>
            <a:endParaRPr lang="en-GB" dirty="0"/>
          </a:p>
          <a:p>
            <a:r>
              <a:rPr lang="en-GB" dirty="0"/>
              <a:t>And did it work? “Steve’s theory worked from day one,” said John Lasseter, Pixar’s chief creative officer “…I’ve never seen a building that promoted collaboration and creativity as well as this one.”</a:t>
            </a:r>
          </a:p>
          <a:p>
            <a:endParaRPr lang="en-GB" dirty="0"/>
          </a:p>
        </p:txBody>
      </p:sp>
      <p:sp>
        <p:nvSpPr>
          <p:cNvPr id="4" name="Date Placeholder 3"/>
          <p:cNvSpPr>
            <a:spLocks noGrp="1"/>
          </p:cNvSpPr>
          <p:nvPr>
            <p:ph type="dt" sz="half" idx="10"/>
          </p:nvPr>
        </p:nvSpPr>
        <p:spPr/>
        <p:txBody>
          <a:bodyPr/>
          <a:lstStyle/>
          <a:p>
            <a:endParaRPr lang="en-US" dirty="0"/>
          </a:p>
          <a:p>
            <a:endParaRPr lang="en-US" dirty="0"/>
          </a:p>
          <a:p>
            <a:endParaRPr lang="en-US" dirty="0"/>
          </a:p>
          <a:p>
            <a:endParaRPr lang="en-GB" dirty="0"/>
          </a:p>
        </p:txBody>
      </p:sp>
      <p:sp>
        <p:nvSpPr>
          <p:cNvPr id="6" name="Rectangle 5"/>
          <p:cNvSpPr/>
          <p:nvPr/>
        </p:nvSpPr>
        <p:spPr>
          <a:xfrm>
            <a:off x="-324544" y="6193215"/>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94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 Architecture</a:t>
            </a:r>
            <a:br>
              <a:rPr lang="en-GB" dirty="0"/>
            </a:br>
            <a:r>
              <a:rPr lang="en-GB" sz="2800" cap="none" dirty="0"/>
              <a:t>innovation, creativity and change</a:t>
            </a:r>
            <a:br>
              <a:rPr lang="en-GB" sz="2800" b="1" dirty="0">
                <a:solidFill>
                  <a:srgbClr val="002060"/>
                </a:solidFill>
              </a:rPr>
            </a:br>
            <a:endParaRPr lang="en-GB" sz="2800" dirty="0"/>
          </a:p>
        </p:txBody>
      </p:sp>
      <p:sp>
        <p:nvSpPr>
          <p:cNvPr id="3" name="Content Placeholder 2"/>
          <p:cNvSpPr>
            <a:spLocks noGrp="1"/>
          </p:cNvSpPr>
          <p:nvPr>
            <p:ph sz="quarter" idx="13"/>
          </p:nvPr>
        </p:nvSpPr>
        <p:spPr/>
        <p:txBody>
          <a:bodyPr>
            <a:normAutofit lnSpcReduction="10000"/>
          </a:bodyPr>
          <a:lstStyle/>
          <a:p>
            <a:pPr marL="114300" indent="0" algn="ctr">
              <a:buNone/>
            </a:pPr>
            <a:r>
              <a:rPr lang="en-US" sz="3200" dirty="0"/>
              <a:t>Every organisation needs to consider the working environments that they have developed and seek to continually improve and grow these environments to enable the business to flourish. </a:t>
            </a:r>
            <a:endParaRPr lang="en-GB" sz="3200" dirty="0"/>
          </a:p>
          <a:p>
            <a:pPr marL="114300" indent="0">
              <a:buNone/>
            </a:pPr>
            <a:endParaRPr lang="en-GB" dirty="0"/>
          </a:p>
        </p:txBody>
      </p:sp>
      <p:sp>
        <p:nvSpPr>
          <p:cNvPr id="4" name="Date Placeholder 3"/>
          <p:cNvSpPr>
            <a:spLocks noGrp="1"/>
          </p:cNvSpPr>
          <p:nvPr>
            <p:ph type="dt" sz="half" idx="10"/>
          </p:nvPr>
        </p:nvSpPr>
        <p:spPr>
          <a:xfrm>
            <a:off x="5759053" y="5733256"/>
            <a:ext cx="2057400" cy="515145"/>
          </a:xfrm>
        </p:spPr>
        <p:txBody>
          <a:bodyPr/>
          <a:lstStyle/>
          <a:p>
            <a:endParaRPr lang="en-GB" dirty="0"/>
          </a:p>
          <a:p>
            <a:endParaRPr lang="en-GB" dirty="0"/>
          </a:p>
        </p:txBody>
      </p:sp>
      <p:sp>
        <p:nvSpPr>
          <p:cNvPr id="6" name="Rectangle 5"/>
          <p:cNvSpPr/>
          <p:nvPr/>
        </p:nvSpPr>
        <p:spPr>
          <a:xfrm>
            <a:off x="-252536" y="6172550"/>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593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Organisational Architecture</a:t>
            </a:r>
            <a:br>
              <a:rPr lang="en-GB" dirty="0"/>
            </a:br>
            <a:r>
              <a:rPr lang="en-GB" sz="2800" cap="none" dirty="0"/>
              <a:t>innovation, creativity and change</a:t>
            </a:r>
            <a:br>
              <a:rPr lang="en-GB" sz="2800" b="1" dirty="0">
                <a:solidFill>
                  <a:srgbClr val="002060"/>
                </a:solidFill>
              </a:rPr>
            </a:br>
            <a:endParaRPr lang="en-GB" sz="2800" dirty="0"/>
          </a:p>
        </p:txBody>
      </p:sp>
      <p:sp>
        <p:nvSpPr>
          <p:cNvPr id="6" name="Content Placeholder 5"/>
          <p:cNvSpPr>
            <a:spLocks noGrp="1"/>
          </p:cNvSpPr>
          <p:nvPr>
            <p:ph sz="quarter" idx="13"/>
          </p:nvPr>
        </p:nvSpPr>
        <p:spPr>
          <a:xfrm>
            <a:off x="685330" y="1844825"/>
            <a:ext cx="7772870" cy="3946376"/>
          </a:xfrm>
        </p:spPr>
        <p:txBody>
          <a:bodyPr>
            <a:normAutofit/>
          </a:bodyPr>
          <a:lstStyle/>
          <a:p>
            <a:pPr marL="114300" indent="0">
              <a:buNone/>
            </a:pPr>
            <a:endParaRPr lang="en-GB" dirty="0"/>
          </a:p>
          <a:p>
            <a:pPr marL="114300" indent="0" algn="ctr">
              <a:buNone/>
            </a:pPr>
            <a:r>
              <a:rPr lang="en-US" b="1" dirty="0"/>
              <a:t>Innovation, business development and change:</a:t>
            </a:r>
            <a:endParaRPr lang="en-GB" dirty="0"/>
          </a:p>
          <a:p>
            <a:pPr marL="114300" indent="0" algn="ctr">
              <a:buNone/>
            </a:pPr>
            <a:r>
              <a:rPr lang="en-GB" dirty="0"/>
              <a:t>The creation of an environment in which people can generate innovative ideas and solutions.</a:t>
            </a:r>
          </a:p>
          <a:p>
            <a:pPr marL="114300" indent="0">
              <a:buNone/>
            </a:pPr>
            <a:endParaRPr lang="en-GB" dirty="0"/>
          </a:p>
        </p:txBody>
      </p:sp>
      <p:sp>
        <p:nvSpPr>
          <p:cNvPr id="10" name="Date Placeholder 9"/>
          <p:cNvSpPr>
            <a:spLocks noGrp="1"/>
          </p:cNvSpPr>
          <p:nvPr>
            <p:ph type="dt" sz="half" idx="10"/>
          </p:nvPr>
        </p:nvSpPr>
        <p:spPr>
          <a:xfrm>
            <a:off x="5220072" y="5972050"/>
            <a:ext cx="2057400" cy="365125"/>
          </a:xfrm>
        </p:spPr>
        <p:txBody>
          <a:bodyPr/>
          <a:lstStyle/>
          <a:p>
            <a:endParaRPr lang="en-GB" dirty="0"/>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7581" y="3936629"/>
            <a:ext cx="2928367" cy="1645463"/>
          </a:xfrm>
          <a:prstGeom prst="rect">
            <a:avLst/>
          </a:prstGeom>
        </p:spPr>
      </p:pic>
      <p:sp>
        <p:nvSpPr>
          <p:cNvPr id="2" name="Rectangle 1"/>
          <p:cNvSpPr/>
          <p:nvPr/>
        </p:nvSpPr>
        <p:spPr>
          <a:xfrm>
            <a:off x="-180528" y="6154613"/>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4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506290"/>
          </a:xfrm>
        </p:spPr>
        <p:txBody>
          <a:bodyPr/>
          <a:lstStyle/>
          <a:p>
            <a:pPr algn="ctr"/>
            <a:r>
              <a:rPr lang="en-GB" dirty="0"/>
              <a:t>Google</a:t>
            </a:r>
            <a:br>
              <a:rPr lang="en-GB" dirty="0"/>
            </a:br>
            <a:r>
              <a:rPr lang="en-GB" dirty="0"/>
              <a:t>the architecture of innovation</a:t>
            </a:r>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 y="2564904"/>
            <a:ext cx="7541414" cy="2947466"/>
          </a:xfrm>
        </p:spPr>
      </p:pic>
      <p:sp>
        <p:nvSpPr>
          <p:cNvPr id="4" name="Date Placeholder 3"/>
          <p:cNvSpPr>
            <a:spLocks noGrp="1"/>
          </p:cNvSpPr>
          <p:nvPr>
            <p:ph type="dt" sz="half" idx="10"/>
          </p:nvPr>
        </p:nvSpPr>
        <p:spPr/>
        <p:txBody>
          <a:bodyPr/>
          <a:lstStyle/>
          <a:p>
            <a:endParaRPr lang="en-GB" dirty="0"/>
          </a:p>
          <a:p>
            <a:endParaRPr lang="en-GB" dirty="0"/>
          </a:p>
        </p:txBody>
      </p:sp>
      <p:sp>
        <p:nvSpPr>
          <p:cNvPr id="3" name="Rectangle 2"/>
          <p:cNvSpPr/>
          <p:nvPr/>
        </p:nvSpPr>
        <p:spPr>
          <a:xfrm>
            <a:off x="-324544" y="6185168"/>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597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Google </a:t>
            </a:r>
            <a:br>
              <a:rPr lang="en-GB" dirty="0"/>
            </a:br>
            <a:r>
              <a:rPr lang="en-GB" sz="3200" dirty="0"/>
              <a:t>the architecture of innovation</a:t>
            </a:r>
          </a:p>
        </p:txBody>
      </p:sp>
      <p:sp>
        <p:nvSpPr>
          <p:cNvPr id="3" name="Content Placeholder 2"/>
          <p:cNvSpPr>
            <a:spLocks noGrp="1"/>
          </p:cNvSpPr>
          <p:nvPr>
            <p:ph sz="quarter" idx="13"/>
          </p:nvPr>
        </p:nvSpPr>
        <p:spPr/>
        <p:txBody>
          <a:bodyPr>
            <a:normAutofit fontScale="85000" lnSpcReduction="20000"/>
          </a:bodyPr>
          <a:lstStyle/>
          <a:p>
            <a:pPr marL="114300" indent="0" algn="ctr">
              <a:buNone/>
            </a:pPr>
            <a:r>
              <a:rPr lang="en-GB" sz="2800" i="1" dirty="0"/>
              <a:t>“We embrace creativity all around us. Ideas can come from anyone, not just a ‘Creative’ department. We open-source ideas internally, and we also collaborate with many content creators, artists, developers, brands, agencies, and people who come to us with wonderful ideas. They stretch and inspire us. Collaboration is essential to problem-solving in our increasingly complex world.” </a:t>
            </a:r>
          </a:p>
        </p:txBody>
      </p:sp>
      <p:sp>
        <p:nvSpPr>
          <p:cNvPr id="4" name="Date Placeholder 3"/>
          <p:cNvSpPr>
            <a:spLocks noGrp="1"/>
          </p:cNvSpPr>
          <p:nvPr>
            <p:ph type="dt" sz="half" idx="10"/>
          </p:nvPr>
        </p:nvSpPr>
        <p:spPr/>
        <p:txBody>
          <a:bodyPr/>
          <a:lstStyle/>
          <a:p>
            <a:endParaRPr lang="en-GB" dirty="0"/>
          </a:p>
          <a:p>
            <a:endParaRPr lang="en-GB" dirty="0"/>
          </a:p>
        </p:txBody>
      </p:sp>
      <p:sp>
        <p:nvSpPr>
          <p:cNvPr id="6" name="Rectangle 5"/>
          <p:cNvSpPr/>
          <p:nvPr/>
        </p:nvSpPr>
        <p:spPr>
          <a:xfrm>
            <a:off x="-324544" y="6192470"/>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7547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Google </a:t>
            </a:r>
            <a:br>
              <a:rPr lang="en-GB" dirty="0"/>
            </a:br>
            <a:r>
              <a:rPr lang="en-GB" sz="3200" dirty="0"/>
              <a:t>the architecture of innovation</a:t>
            </a:r>
          </a:p>
        </p:txBody>
      </p:sp>
      <p:sp>
        <p:nvSpPr>
          <p:cNvPr id="3" name="Content Placeholder 2"/>
          <p:cNvSpPr>
            <a:spLocks noGrp="1"/>
          </p:cNvSpPr>
          <p:nvPr>
            <p:ph sz="quarter" idx="13"/>
          </p:nvPr>
        </p:nvSpPr>
        <p:spPr>
          <a:xfrm>
            <a:off x="685332" y="1844824"/>
            <a:ext cx="7772870" cy="3424107"/>
          </a:xfrm>
        </p:spPr>
        <p:txBody>
          <a:bodyPr>
            <a:normAutofit fontScale="92500" lnSpcReduction="20000"/>
          </a:bodyPr>
          <a:lstStyle/>
          <a:p>
            <a:pPr marL="114300" indent="0" algn="ctr">
              <a:buNone/>
            </a:pPr>
            <a:endParaRPr lang="en-GB" sz="3200" dirty="0">
              <a:solidFill>
                <a:srgbClr val="002060"/>
              </a:solidFill>
            </a:endParaRPr>
          </a:p>
          <a:p>
            <a:pPr marL="114300" indent="0" algn="ctr">
              <a:buNone/>
            </a:pPr>
            <a:r>
              <a:rPr lang="en-GB" sz="3200" i="1" dirty="0">
                <a:solidFill>
                  <a:srgbClr val="002060"/>
                </a:solidFill>
              </a:rPr>
              <a:t>“Whether helping a small business owner, a new parent, or a kid who wants to learn more, it’s a healthy disregard for the impossible that compels us to find creative solutions to all sorts of problems.”</a:t>
            </a:r>
          </a:p>
          <a:p>
            <a:pPr marL="114300" indent="0" algn="ctr">
              <a:buNone/>
            </a:pPr>
            <a:endParaRPr lang="en-GB" sz="3200" dirty="0">
              <a:solidFill>
                <a:srgbClr val="002060"/>
              </a:solidFill>
            </a:endParaRPr>
          </a:p>
        </p:txBody>
      </p:sp>
      <p:sp>
        <p:nvSpPr>
          <p:cNvPr id="4" name="Date Placeholder 3"/>
          <p:cNvSpPr>
            <a:spLocks noGrp="1"/>
          </p:cNvSpPr>
          <p:nvPr>
            <p:ph type="dt" sz="half" idx="10"/>
          </p:nvPr>
        </p:nvSpPr>
        <p:spPr/>
        <p:txBody>
          <a:bodyPr/>
          <a:lstStyle/>
          <a:p>
            <a:endParaRPr lang="en-GB" dirty="0"/>
          </a:p>
          <a:p>
            <a:endParaRPr lang="en-GB" dirty="0"/>
          </a:p>
        </p:txBody>
      </p:sp>
      <p:sp>
        <p:nvSpPr>
          <p:cNvPr id="5" name="Rectangle 4"/>
          <p:cNvSpPr/>
          <p:nvPr/>
        </p:nvSpPr>
        <p:spPr>
          <a:xfrm>
            <a:off x="-180528" y="6054053"/>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497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Google </a:t>
            </a:r>
            <a:br>
              <a:rPr lang="en-GB" dirty="0"/>
            </a:br>
            <a:r>
              <a:rPr lang="en-GB" sz="3200" dirty="0"/>
              <a:t>the architecture of innovation</a:t>
            </a:r>
          </a:p>
        </p:txBody>
      </p:sp>
      <p:sp>
        <p:nvSpPr>
          <p:cNvPr id="3" name="Content Placeholder 2"/>
          <p:cNvSpPr>
            <a:spLocks noGrp="1"/>
          </p:cNvSpPr>
          <p:nvPr>
            <p:ph sz="quarter" idx="13"/>
          </p:nvPr>
        </p:nvSpPr>
        <p:spPr/>
        <p:txBody>
          <a:bodyPr>
            <a:normAutofit fontScale="77500" lnSpcReduction="20000"/>
          </a:bodyPr>
          <a:lstStyle/>
          <a:p>
            <a:pPr marL="114300" indent="0" algn="ctr">
              <a:buNone/>
            </a:pPr>
            <a:r>
              <a:rPr lang="en-GB" sz="3200" i="1" dirty="0">
                <a:solidFill>
                  <a:srgbClr val="757575"/>
                </a:solidFill>
              </a:rPr>
              <a:t>“It’s too easy to say ‘no’ all the time. It’s too easy to be cautious. Pushing the boundaries of creativity means saying ‘yes,’ taking risks, trying new things, learning, and being surprised.”</a:t>
            </a:r>
          </a:p>
          <a:p>
            <a:pPr marL="114300" indent="0" algn="ctr">
              <a:buNone/>
            </a:pPr>
            <a:endParaRPr lang="en-GB" sz="3200" dirty="0">
              <a:solidFill>
                <a:srgbClr val="757575"/>
              </a:solidFill>
            </a:endParaRPr>
          </a:p>
          <a:p>
            <a:pPr marL="114300" indent="0" algn="ctr">
              <a:buNone/>
            </a:pPr>
            <a:r>
              <a:rPr lang="en-GB" sz="3200" u="sng" dirty="0">
                <a:hlinkClick r:id="rId2"/>
              </a:rPr>
              <a:t>https://musiclab.chromeexperiments.com/Experiments</a:t>
            </a:r>
            <a:endParaRPr lang="en-GB" sz="3200" u="sng" dirty="0"/>
          </a:p>
          <a:p>
            <a:pPr marL="114300" indent="0" algn="ctr">
              <a:buNone/>
            </a:pPr>
            <a:endParaRPr lang="en-GB" sz="3200" dirty="0">
              <a:solidFill>
                <a:srgbClr val="757575"/>
              </a:solidFill>
            </a:endParaRPr>
          </a:p>
          <a:p>
            <a:pPr marL="114300" indent="0" algn="ctr">
              <a:buNone/>
            </a:pPr>
            <a:endParaRPr lang="en-GB" sz="3200" dirty="0">
              <a:solidFill>
                <a:srgbClr val="757575"/>
              </a:solidFill>
            </a:endParaRPr>
          </a:p>
          <a:p>
            <a:pPr marL="114300" indent="0" algn="ctr">
              <a:buNone/>
            </a:pPr>
            <a:endParaRPr lang="en-GB" sz="3200" dirty="0"/>
          </a:p>
        </p:txBody>
      </p:sp>
      <p:sp>
        <p:nvSpPr>
          <p:cNvPr id="4" name="Date Placeholder 3"/>
          <p:cNvSpPr>
            <a:spLocks noGrp="1"/>
          </p:cNvSpPr>
          <p:nvPr>
            <p:ph type="dt" sz="half" idx="10"/>
          </p:nvPr>
        </p:nvSpPr>
        <p:spPr/>
        <p:txBody>
          <a:bodyPr/>
          <a:lstStyle/>
          <a:p>
            <a:endParaRPr lang="en-GB" dirty="0"/>
          </a:p>
          <a:p>
            <a:endParaRPr lang="en-GB" dirty="0"/>
          </a:p>
        </p:txBody>
      </p:sp>
      <p:sp>
        <p:nvSpPr>
          <p:cNvPr id="6" name="Rectangle 5"/>
          <p:cNvSpPr/>
          <p:nvPr/>
        </p:nvSpPr>
        <p:spPr>
          <a:xfrm>
            <a:off x="-396552" y="6193215"/>
            <a:ext cx="2882391" cy="388696"/>
          </a:xfrm>
          <a:prstGeom prst="rect">
            <a:avLst/>
          </a:prstGeom>
        </p:spPr>
        <p:txBody>
          <a:bodyPr wrap="none">
            <a:spAutoFit/>
          </a:bodyPr>
          <a:lstStyle/>
          <a:p>
            <a:pPr marL="548640" marR="548640" algn="ctr">
              <a:lnSpc>
                <a:spcPct val="107000"/>
              </a:lnSpc>
              <a:spcBef>
                <a:spcPts val="1800"/>
              </a:spcBef>
              <a:spcAft>
                <a:spcPts val="1800"/>
              </a:spcAft>
            </a:pPr>
            <a:r>
              <a:rPr lang="en-GB" dirty="0">
                <a:solidFill>
                  <a:srgbClr val="002060"/>
                </a:solidFill>
                <a:latin typeface="Tahoma" panose="020B0604030504040204" pitchFamily="34" charset="0"/>
                <a:ea typeface="Calibri" panose="020F0502020204030204" pitchFamily="34" charset="0"/>
                <a:cs typeface="Times New Roman" panose="02020603050405020304" pitchFamily="18" charset="0"/>
              </a:rPr>
              <a:t>BCA Leadership</a:t>
            </a:r>
            <a:endParaRPr lang="en-GB"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0454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1636</TotalTime>
  <Words>1055</Words>
  <Application>Microsoft Office PowerPoint</Application>
  <PresentationFormat>On-screen Show (4:3)</PresentationFormat>
  <Paragraphs>167</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Tahoma</vt:lpstr>
      <vt:lpstr>Times New Roman</vt:lpstr>
      <vt:lpstr>Tw Cen MT</vt:lpstr>
      <vt:lpstr>Wingdings 2</vt:lpstr>
      <vt:lpstr>Droplet</vt:lpstr>
      <vt:lpstr>Leadership:  innovation, creativity and change </vt:lpstr>
      <vt:lpstr>The Atrium at Pixar</vt:lpstr>
      <vt:lpstr>The Architecture of innovation, creativity and change</vt:lpstr>
      <vt:lpstr>Leadership Architecture innovation, creativity and change </vt:lpstr>
      <vt:lpstr>Organisational Architecture innovation, creativity and change </vt:lpstr>
      <vt:lpstr>Google the architecture of innovation</vt:lpstr>
      <vt:lpstr>Google  the architecture of innovation</vt:lpstr>
      <vt:lpstr>Google  the architecture of innovation</vt:lpstr>
      <vt:lpstr>Google  the architecture of innovation</vt:lpstr>
      <vt:lpstr>Google  the architecture of innovation</vt:lpstr>
      <vt:lpstr>Google  the architecture of innovation</vt:lpstr>
      <vt:lpstr>Virgin</vt:lpstr>
      <vt:lpstr>Virgin Architecture</vt:lpstr>
      <vt:lpstr>Virgin Architecture</vt:lpstr>
      <vt:lpstr>Virgin Brand</vt:lpstr>
      <vt:lpstr>Virgin Project Criteria </vt:lpstr>
      <vt:lpstr>  Leadership Architecture innovation, creativity and change  </vt:lpstr>
      <vt:lpstr>Leadership Architecture innovation, creativity and change </vt:lpstr>
      <vt:lpstr>Leadership Architecture innovation, creativity and change</vt:lpstr>
      <vt:lpstr>Leadership Architecture innovation, creativity and change </vt:lpstr>
      <vt:lpstr>PowerPoint Presentation</vt:lpstr>
      <vt:lpstr>PowerPoint Presentation</vt:lpstr>
      <vt:lpstr>Leadership Architecture innovation, creativity and change </vt:lpstr>
      <vt:lpstr>Leadership Architecture innovation, creativity and change </vt:lpstr>
      <vt:lpstr>Leadership Architecture innovation, creativity and change </vt:lpstr>
      <vt:lpstr>Leadership Architecture innovation, creativity and change </vt:lpstr>
      <vt:lpstr>Leadership Architecture innovation, creativity and change </vt:lpstr>
      <vt:lpstr>innovation, creativity and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and Motivation</dc:title>
  <dc:creator>CS1</dc:creator>
  <cp:lastModifiedBy>Bill Christopher</cp:lastModifiedBy>
  <cp:revision>82</cp:revision>
  <cp:lastPrinted>2015-03-11T17:03:41Z</cp:lastPrinted>
  <dcterms:created xsi:type="dcterms:W3CDTF">2014-01-08T17:32:46Z</dcterms:created>
  <dcterms:modified xsi:type="dcterms:W3CDTF">2016-10-13T10:46:44Z</dcterms:modified>
</cp:coreProperties>
</file>